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78" r:id="rId3"/>
    <p:sldId id="260" r:id="rId4"/>
    <p:sldId id="272" r:id="rId5"/>
    <p:sldId id="273" r:id="rId6"/>
    <p:sldId id="274" r:id="rId7"/>
    <p:sldId id="275" r:id="rId8"/>
    <p:sldId id="268" r:id="rId9"/>
    <p:sldId id="261" r:id="rId10"/>
    <p:sldId id="264" r:id="rId11"/>
    <p:sldId id="265" r:id="rId12"/>
    <p:sldId id="266" r:id="rId13"/>
    <p:sldId id="267" r:id="rId14"/>
    <p:sldId id="279" r:id="rId15"/>
    <p:sldId id="280" r:id="rId16"/>
    <p:sldId id="28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 snapToGrid="0">
      <p:cViewPr varScale="1">
        <p:scale>
          <a:sx n="94" d="100"/>
          <a:sy n="94" d="100"/>
        </p:scale>
        <p:origin x="8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117D-CB4E-4806-ABD1-E91483B5A7F6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F2F2-44E8-4136-B398-19AAB1EB791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29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060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220B-B6E7-47FA-82F8-96277B11CB30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25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220B-B6E7-47FA-82F8-96277B11CB3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84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220B-B6E7-47FA-82F8-96277B11CB30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59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220B-B6E7-47FA-82F8-96277B11CB30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75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171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888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14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79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220B-B6E7-47FA-82F8-96277B11CB3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48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3D5EAB-FEA2-40C0-AEE3-E71E8B9428C4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17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4016FF-BE14-4168-903E-3EDE94C2B27C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13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9987CF-5528-43F0-A7B9-35A88FD82201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53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6BC58-BBED-4E0D-ADA1-9D37D56F472D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52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220B-B6E7-47FA-82F8-96277B11CB3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65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220B-B6E7-47FA-82F8-96277B11CB3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31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356F67-F9D9-4F1C-BB0D-24FDD2DF4E2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297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wmf"/><Relationship Id="rId11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98.w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1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wmf"/><Relationship Id="rId11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98.w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1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108.wmf"/><Relationship Id="rId3" Type="http://schemas.openxmlformats.org/officeDocument/2006/relationships/oleObject" Target="../embeddings/oleObject134.bin"/><Relationship Id="rId21" Type="http://schemas.openxmlformats.org/officeDocument/2006/relationships/oleObject" Target="../embeddings/oleObject143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141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7.wmf"/><Relationship Id="rId20" Type="http://schemas.openxmlformats.org/officeDocument/2006/relationships/image" Target="../media/image10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0.bin"/><Relationship Id="rId23" Type="http://schemas.openxmlformats.org/officeDocument/2006/relationships/hyperlink" Target="http://www.bcmath.ca/" TargetMode="External"/><Relationship Id="rId10" Type="http://schemas.openxmlformats.org/officeDocument/2006/relationships/image" Target="../media/image104.wmf"/><Relationship Id="rId19" Type="http://schemas.openxmlformats.org/officeDocument/2006/relationships/oleObject" Target="../embeddings/oleObject142.bin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06.wmf"/><Relationship Id="rId22" Type="http://schemas.openxmlformats.org/officeDocument/2006/relationships/image" Target="../media/image1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49.bin"/><Relationship Id="rId18" Type="http://schemas.openxmlformats.org/officeDocument/2006/relationships/oleObject" Target="../embeddings/oleObject151.bin"/><Relationship Id="rId26" Type="http://schemas.openxmlformats.org/officeDocument/2006/relationships/oleObject" Target="../embeddings/oleObject155.bin"/><Relationship Id="rId3" Type="http://schemas.openxmlformats.org/officeDocument/2006/relationships/oleObject" Target="../embeddings/oleObject144.bin"/><Relationship Id="rId21" Type="http://schemas.openxmlformats.org/officeDocument/2006/relationships/image" Target="../media/image120.wmf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15.wmf"/><Relationship Id="rId17" Type="http://schemas.openxmlformats.org/officeDocument/2006/relationships/image" Target="../media/image118.emf"/><Relationship Id="rId25" Type="http://schemas.openxmlformats.org/officeDocument/2006/relationships/image" Target="../media/image122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7.wmf"/><Relationship Id="rId20" Type="http://schemas.openxmlformats.org/officeDocument/2006/relationships/oleObject" Target="../embeddings/oleObject15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48.bin"/><Relationship Id="rId24" Type="http://schemas.openxmlformats.org/officeDocument/2006/relationships/oleObject" Target="../embeddings/oleObject154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23" Type="http://schemas.openxmlformats.org/officeDocument/2006/relationships/image" Target="../media/image121.wmf"/><Relationship Id="rId28" Type="http://schemas.openxmlformats.org/officeDocument/2006/relationships/hyperlink" Target="http://www.bcmath.ca/" TargetMode="External"/><Relationship Id="rId10" Type="http://schemas.openxmlformats.org/officeDocument/2006/relationships/image" Target="../media/image114.wmf"/><Relationship Id="rId19" Type="http://schemas.openxmlformats.org/officeDocument/2006/relationships/image" Target="../media/image119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16.wmf"/><Relationship Id="rId22" Type="http://schemas.openxmlformats.org/officeDocument/2006/relationships/oleObject" Target="../embeddings/oleObject153.bin"/><Relationship Id="rId27" Type="http://schemas.openxmlformats.org/officeDocument/2006/relationships/image" Target="../media/image1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61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63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7.bin"/><Relationship Id="rId15" Type="http://schemas.openxmlformats.org/officeDocument/2006/relationships/oleObject" Target="../embeddings/oleObject162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59.bin"/><Relationship Id="rId14" Type="http://schemas.openxmlformats.org/officeDocument/2006/relationships/image" Target="../media/image1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7" Type="http://schemas.openxmlformats.org/officeDocument/2006/relationships/image" Target="../media/image13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6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hyperlink" Target="http://www.bcmath.ca/" TargetMode="External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9" Type="http://schemas.openxmlformats.org/officeDocument/2006/relationships/oleObject" Target="../embeddings/oleObject38.bin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34.wmf"/><Relationship Id="rId42" Type="http://schemas.openxmlformats.org/officeDocument/2006/relationships/oleObject" Target="../embeddings/oleObject41.bin"/><Relationship Id="rId47" Type="http://schemas.openxmlformats.org/officeDocument/2006/relationships/oleObject" Target="../embeddings/oleObject44.bin"/><Relationship Id="rId50" Type="http://schemas.openxmlformats.org/officeDocument/2006/relationships/oleObject" Target="../embeddings/oleObject46.bin"/><Relationship Id="rId55" Type="http://schemas.openxmlformats.org/officeDocument/2006/relationships/image" Target="../media/image41.w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33" Type="http://schemas.openxmlformats.org/officeDocument/2006/relationships/oleObject" Target="../embeddings/oleObject35.bin"/><Relationship Id="rId38" Type="http://schemas.openxmlformats.org/officeDocument/2006/relationships/image" Target="../media/image36.wmf"/><Relationship Id="rId46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32.bin"/><Relationship Id="rId41" Type="http://schemas.openxmlformats.org/officeDocument/2006/relationships/oleObject" Target="../embeddings/oleObject40.bin"/><Relationship Id="rId54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0.wmf"/><Relationship Id="rId32" Type="http://schemas.openxmlformats.org/officeDocument/2006/relationships/oleObject" Target="../embeddings/oleObject34.bin"/><Relationship Id="rId37" Type="http://schemas.openxmlformats.org/officeDocument/2006/relationships/oleObject" Target="../embeddings/oleObject37.bin"/><Relationship Id="rId40" Type="http://schemas.openxmlformats.org/officeDocument/2006/relationships/oleObject" Target="../embeddings/oleObject39.bin"/><Relationship Id="rId45" Type="http://schemas.openxmlformats.org/officeDocument/2006/relationships/oleObject" Target="../embeddings/oleObject43.bin"/><Relationship Id="rId53" Type="http://schemas.openxmlformats.org/officeDocument/2006/relationships/image" Target="../media/image40.wmf"/><Relationship Id="rId58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2.wmf"/><Relationship Id="rId36" Type="http://schemas.openxmlformats.org/officeDocument/2006/relationships/image" Target="../media/image35.wmf"/><Relationship Id="rId49" Type="http://schemas.openxmlformats.org/officeDocument/2006/relationships/oleObject" Target="../embeddings/oleObject45.bin"/><Relationship Id="rId57" Type="http://schemas.openxmlformats.org/officeDocument/2006/relationships/oleObject" Target="../embeddings/oleObject50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4" Type="http://schemas.openxmlformats.org/officeDocument/2006/relationships/hyperlink" Target="http://www.bcmath.ca/" TargetMode="External"/><Relationship Id="rId52" Type="http://schemas.openxmlformats.org/officeDocument/2006/relationships/oleObject" Target="../embeddings/oleObject47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33.wmf"/><Relationship Id="rId35" Type="http://schemas.openxmlformats.org/officeDocument/2006/relationships/oleObject" Target="../embeddings/oleObject36.bin"/><Relationship Id="rId43" Type="http://schemas.openxmlformats.org/officeDocument/2006/relationships/oleObject" Target="../embeddings/oleObject42.bin"/><Relationship Id="rId48" Type="http://schemas.openxmlformats.org/officeDocument/2006/relationships/image" Target="../media/image38.wmf"/><Relationship Id="rId56" Type="http://schemas.openxmlformats.org/officeDocument/2006/relationships/oleObject" Target="../embeddings/oleObject49.bin"/><Relationship Id="rId8" Type="http://schemas.openxmlformats.org/officeDocument/2006/relationships/image" Target="../media/image22.wmf"/><Relationship Id="rId51" Type="http://schemas.openxmlformats.org/officeDocument/2006/relationships/image" Target="../media/image39.wmf"/><Relationship Id="rId3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47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.bin"/><Relationship Id="rId18" Type="http://schemas.openxmlformats.org/officeDocument/2006/relationships/image" Target="../media/image27.wmf"/><Relationship Id="rId26" Type="http://schemas.openxmlformats.org/officeDocument/2006/relationships/image" Target="../media/image34.wmf"/><Relationship Id="rId39" Type="http://schemas.openxmlformats.org/officeDocument/2006/relationships/oleObject" Target="../embeddings/oleObject77.bin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34" Type="http://schemas.openxmlformats.org/officeDocument/2006/relationships/image" Target="../media/image53.wmf"/><Relationship Id="rId42" Type="http://schemas.openxmlformats.org/officeDocument/2006/relationships/oleObject" Target="../embeddings/oleObject79.bin"/><Relationship Id="rId47" Type="http://schemas.openxmlformats.org/officeDocument/2006/relationships/oleObject" Target="../embeddings/oleObject83.bin"/><Relationship Id="rId50" Type="http://schemas.openxmlformats.org/officeDocument/2006/relationships/image" Target="../media/image58.wmf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70.bin"/><Relationship Id="rId33" Type="http://schemas.openxmlformats.org/officeDocument/2006/relationships/oleObject" Target="../embeddings/oleObject74.bin"/><Relationship Id="rId38" Type="http://schemas.openxmlformats.org/officeDocument/2006/relationships/image" Target="../media/image55.wmf"/><Relationship Id="rId46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72.bin"/><Relationship Id="rId41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2.bin"/><Relationship Id="rId24" Type="http://schemas.openxmlformats.org/officeDocument/2006/relationships/oleObject" Target="../embeddings/oleObject69.bin"/><Relationship Id="rId32" Type="http://schemas.openxmlformats.org/officeDocument/2006/relationships/image" Target="../media/image52.wmf"/><Relationship Id="rId37" Type="http://schemas.openxmlformats.org/officeDocument/2006/relationships/oleObject" Target="../embeddings/oleObject76.bin"/><Relationship Id="rId40" Type="http://schemas.openxmlformats.org/officeDocument/2006/relationships/image" Target="../media/image56.wmf"/><Relationship Id="rId45" Type="http://schemas.openxmlformats.org/officeDocument/2006/relationships/oleObject" Target="../embeddings/oleObject8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35.wmf"/><Relationship Id="rId36" Type="http://schemas.openxmlformats.org/officeDocument/2006/relationships/image" Target="../media/image54.wmf"/><Relationship Id="rId49" Type="http://schemas.openxmlformats.org/officeDocument/2006/relationships/oleObject" Target="../embeddings/oleObject84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3.bin"/><Relationship Id="rId44" Type="http://schemas.openxmlformats.org/officeDocument/2006/relationships/oleObject" Target="../embeddings/oleObject81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25.wmf"/><Relationship Id="rId22" Type="http://schemas.openxmlformats.org/officeDocument/2006/relationships/image" Target="../media/image51.wmf"/><Relationship Id="rId27" Type="http://schemas.openxmlformats.org/officeDocument/2006/relationships/oleObject" Target="../embeddings/oleObject71.bin"/><Relationship Id="rId30" Type="http://schemas.openxmlformats.org/officeDocument/2006/relationships/image" Target="../media/image36.wmf"/><Relationship Id="rId35" Type="http://schemas.openxmlformats.org/officeDocument/2006/relationships/oleObject" Target="../embeddings/oleObject75.bin"/><Relationship Id="rId43" Type="http://schemas.openxmlformats.org/officeDocument/2006/relationships/oleObject" Target="../embeddings/oleObject80.bin"/><Relationship Id="rId48" Type="http://schemas.openxmlformats.org/officeDocument/2006/relationships/image" Target="../media/image57.wmf"/><Relationship Id="rId8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61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oleObject" Target="../embeddings/oleObject89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11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60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8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69.wmf"/><Relationship Id="rId26" Type="http://schemas.openxmlformats.org/officeDocument/2006/relationships/hyperlink" Target="http://www.mathopenref.com/quadvertexexplorer.html" TargetMode="External"/><Relationship Id="rId3" Type="http://schemas.openxmlformats.org/officeDocument/2006/relationships/oleObject" Target="../embeddings/oleObject90.bin"/><Relationship Id="rId21" Type="http://schemas.openxmlformats.org/officeDocument/2006/relationships/hyperlink" Target="http://www.analyzemath.com/quadratics/quadratics.htm" TargetMode="External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97.bin"/><Relationship Id="rId25" Type="http://schemas.openxmlformats.org/officeDocument/2006/relationships/hyperlink" Target="http://archive.geogebra.org/en/upload/files/Line/Quadratics.html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94.bin"/><Relationship Id="rId24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23" Type="http://schemas.openxmlformats.org/officeDocument/2006/relationships/image" Target="../media/image71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67.wmf"/><Relationship Id="rId22" Type="http://schemas.openxmlformats.org/officeDocument/2006/relationships/oleObject" Target="../embeddings/oleObject99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79.wmf"/><Relationship Id="rId26" Type="http://schemas.openxmlformats.org/officeDocument/2006/relationships/image" Target="../media/image83.wmf"/><Relationship Id="rId39" Type="http://schemas.openxmlformats.org/officeDocument/2006/relationships/image" Target="../media/image89.wmf"/><Relationship Id="rId3" Type="http://schemas.openxmlformats.org/officeDocument/2006/relationships/oleObject" Target="../embeddings/oleObject100.bin"/><Relationship Id="rId21" Type="http://schemas.openxmlformats.org/officeDocument/2006/relationships/oleObject" Target="../embeddings/oleObject109.bin"/><Relationship Id="rId34" Type="http://schemas.openxmlformats.org/officeDocument/2006/relationships/oleObject" Target="../embeddings/oleObject116.bin"/><Relationship Id="rId42" Type="http://schemas.openxmlformats.org/officeDocument/2006/relationships/image" Target="../media/image90.wmf"/><Relationship Id="rId47" Type="http://schemas.openxmlformats.org/officeDocument/2006/relationships/image" Target="../media/image92.wmf"/><Relationship Id="rId50" Type="http://schemas.openxmlformats.org/officeDocument/2006/relationships/oleObject" Target="../embeddings/oleObject125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107.bin"/><Relationship Id="rId25" Type="http://schemas.openxmlformats.org/officeDocument/2006/relationships/oleObject" Target="../embeddings/oleObject111.bin"/><Relationship Id="rId33" Type="http://schemas.openxmlformats.org/officeDocument/2006/relationships/image" Target="../media/image86.wmf"/><Relationship Id="rId38" Type="http://schemas.openxmlformats.org/officeDocument/2006/relationships/oleObject" Target="../embeddings/oleObject118.bin"/><Relationship Id="rId46" Type="http://schemas.openxmlformats.org/officeDocument/2006/relationships/oleObject" Target="../embeddings/oleObject123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29" Type="http://schemas.openxmlformats.org/officeDocument/2006/relationships/image" Target="../media/image84.wmf"/><Relationship Id="rId41" Type="http://schemas.openxmlformats.org/officeDocument/2006/relationships/oleObject" Target="../embeddings/oleObject1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82.wmf"/><Relationship Id="rId32" Type="http://schemas.openxmlformats.org/officeDocument/2006/relationships/oleObject" Target="../embeddings/oleObject115.bin"/><Relationship Id="rId37" Type="http://schemas.openxmlformats.org/officeDocument/2006/relationships/image" Target="../media/image88.wmf"/><Relationship Id="rId40" Type="http://schemas.openxmlformats.org/officeDocument/2006/relationships/oleObject" Target="../embeddings/oleObject119.bin"/><Relationship Id="rId45" Type="http://schemas.openxmlformats.org/officeDocument/2006/relationships/image" Target="../media/image91.wmf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0.bin"/><Relationship Id="rId28" Type="http://schemas.openxmlformats.org/officeDocument/2006/relationships/oleObject" Target="../embeddings/oleObject113.bin"/><Relationship Id="rId36" Type="http://schemas.openxmlformats.org/officeDocument/2006/relationships/oleObject" Target="../embeddings/oleObject117.bin"/><Relationship Id="rId49" Type="http://schemas.openxmlformats.org/officeDocument/2006/relationships/image" Target="../media/image93.wmf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108.bin"/><Relationship Id="rId31" Type="http://schemas.openxmlformats.org/officeDocument/2006/relationships/image" Target="../media/image85.wmf"/><Relationship Id="rId44" Type="http://schemas.openxmlformats.org/officeDocument/2006/relationships/oleObject" Target="../embeddings/oleObject122.bin"/><Relationship Id="rId52" Type="http://schemas.openxmlformats.org/officeDocument/2006/relationships/hyperlink" Target="http://www.bcmath.ca/" TargetMode="External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Relationship Id="rId27" Type="http://schemas.openxmlformats.org/officeDocument/2006/relationships/oleObject" Target="../embeddings/oleObject112.bin"/><Relationship Id="rId30" Type="http://schemas.openxmlformats.org/officeDocument/2006/relationships/oleObject" Target="../embeddings/oleObject114.bin"/><Relationship Id="rId35" Type="http://schemas.openxmlformats.org/officeDocument/2006/relationships/image" Target="../media/image87.wmf"/><Relationship Id="rId43" Type="http://schemas.openxmlformats.org/officeDocument/2006/relationships/oleObject" Target="../embeddings/oleObject121.bin"/><Relationship Id="rId48" Type="http://schemas.openxmlformats.org/officeDocument/2006/relationships/oleObject" Target="../embeddings/oleObject124.bin"/><Relationship Id="rId8" Type="http://schemas.openxmlformats.org/officeDocument/2006/relationships/image" Target="../media/image74.wmf"/><Relationship Id="rId51" Type="http://schemas.openxmlformats.org/officeDocument/2006/relationships/image" Target="../media/image9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Lesson 5</a:t>
            </a:r>
            <a:br>
              <a:rPr lang="en-CA" dirty="0"/>
            </a:br>
            <a:r>
              <a:rPr lang="en-CA" dirty="0"/>
              <a:t>Graphing Quadratic Functions in APQ Form: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1007" y="5030646"/>
          <a:ext cx="4555803" cy="11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279360" progId="Equation.DSMT4">
                  <p:embed/>
                </p:oleObj>
              </mc:Choice>
              <mc:Fallback>
                <p:oleObj name="Equation" r:id="rId3" imgW="1091880" imgH="279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007" y="5030646"/>
                        <a:ext cx="4555803" cy="116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4145"/>
              </p:ext>
            </p:extLst>
          </p:nvPr>
        </p:nvGraphicFramePr>
        <p:xfrm>
          <a:off x="2340178" y="961704"/>
          <a:ext cx="6521553" cy="580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137248" imgH="2787764" progId="Word.Picture.8">
                  <p:embed/>
                </p:oleObj>
              </mc:Choice>
              <mc:Fallback>
                <p:oleObj name="Picture" r:id="rId3" imgW="3137248" imgH="2787764" progId="Word.Picture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178" y="961704"/>
                        <a:ext cx="6521553" cy="5807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877" y="134501"/>
            <a:ext cx="7666037" cy="527652"/>
          </a:xfrm>
        </p:spPr>
        <p:txBody>
          <a:bodyPr>
            <a:normAutofit fontScale="90000"/>
          </a:bodyPr>
          <a:lstStyle/>
          <a:p>
            <a:r>
              <a:rPr lang="en-CA" dirty="0"/>
              <a:t>V) How does the constant “a” work?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508936"/>
              </p:ext>
            </p:extLst>
          </p:nvPr>
        </p:nvGraphicFramePr>
        <p:xfrm>
          <a:off x="248025" y="644137"/>
          <a:ext cx="10795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100" imgH="228600" progId="Equation.DSMT4">
                  <p:embed/>
                </p:oleObj>
              </mc:Choice>
              <mc:Fallback>
                <p:oleObj name="Equation" r:id="rId5" imgW="419100" imgH="228600" progId="Equation.DSMT4">
                  <p:embed/>
                  <p:pic>
                    <p:nvPicPr>
                      <p:cNvPr id="1229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25" y="644137"/>
                        <a:ext cx="1079500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22459224"/>
              </p:ext>
            </p:extLst>
          </p:nvPr>
        </p:nvGraphicFramePr>
        <p:xfrm>
          <a:off x="1441610" y="643210"/>
          <a:ext cx="10509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114" imgH="253780" progId="Equation.DSMT4">
                  <p:embed/>
                </p:oleObj>
              </mc:Choice>
              <mc:Fallback>
                <p:oleObj name="Equation" r:id="rId7" imgW="444114" imgH="253780" progId="Equation.DSMT4">
                  <p:embed/>
                  <p:pic>
                    <p:nvPicPr>
                      <p:cNvPr id="12294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610" y="643210"/>
                        <a:ext cx="10509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5506649" y="6027562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6540500" y="3189110"/>
            <a:ext cx="0" cy="16456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4589567" y="3189111"/>
            <a:ext cx="0" cy="1627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6213772" y="4771685"/>
            <a:ext cx="0" cy="1031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4917687" y="4816299"/>
            <a:ext cx="0" cy="1031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V="1">
            <a:off x="5903742" y="5774931"/>
            <a:ext cx="0" cy="334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5252540" y="5789328"/>
            <a:ext cx="0" cy="334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622537" y="6119637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5921205" y="5781281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6207125" y="4816299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227249" y="6124399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873128" y="5784565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4605333" y="4816299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72" name="Text Box 84"/>
          <p:cNvSpPr txBox="1">
            <a:spLocks noChangeArrowheads="1"/>
          </p:cNvSpPr>
          <p:nvPr/>
        </p:nvSpPr>
        <p:spPr bwMode="auto">
          <a:xfrm>
            <a:off x="6484828" y="3682030"/>
            <a:ext cx="481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373" name="Text Box 85"/>
          <p:cNvSpPr txBox="1">
            <a:spLocks noChangeArrowheads="1"/>
          </p:cNvSpPr>
          <p:nvPr/>
        </p:nvSpPr>
        <p:spPr bwMode="auto">
          <a:xfrm>
            <a:off x="4124320" y="3691253"/>
            <a:ext cx="481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374" name="Text Box 86"/>
          <p:cNvSpPr txBox="1">
            <a:spLocks noChangeArrowheads="1"/>
          </p:cNvSpPr>
          <p:nvPr/>
        </p:nvSpPr>
        <p:spPr bwMode="auto">
          <a:xfrm>
            <a:off x="6618288" y="3598863"/>
            <a:ext cx="71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75" name="Text Box 87"/>
          <p:cNvSpPr txBox="1">
            <a:spLocks noChangeArrowheads="1"/>
          </p:cNvSpPr>
          <p:nvPr/>
        </p:nvSpPr>
        <p:spPr bwMode="auto">
          <a:xfrm>
            <a:off x="6157247" y="4916965"/>
            <a:ext cx="481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376" name="Text Box 88"/>
          <p:cNvSpPr txBox="1">
            <a:spLocks noChangeArrowheads="1"/>
          </p:cNvSpPr>
          <p:nvPr/>
        </p:nvSpPr>
        <p:spPr bwMode="auto">
          <a:xfrm>
            <a:off x="4524296" y="4903502"/>
            <a:ext cx="481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377" name="Text Box 89"/>
          <p:cNvSpPr txBox="1">
            <a:spLocks noChangeArrowheads="1"/>
          </p:cNvSpPr>
          <p:nvPr/>
        </p:nvSpPr>
        <p:spPr bwMode="auto">
          <a:xfrm>
            <a:off x="5924053" y="5787740"/>
            <a:ext cx="48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78" name="Text Box 90"/>
          <p:cNvSpPr txBox="1">
            <a:spLocks noChangeArrowheads="1"/>
          </p:cNvSpPr>
          <p:nvPr/>
        </p:nvSpPr>
        <p:spPr bwMode="auto">
          <a:xfrm>
            <a:off x="4896940" y="5789328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530" y="2522643"/>
            <a:ext cx="3473773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Beginning at the vertex we can graph all the other points without making a TOV</a:t>
            </a: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4851025" y="4763311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6125715" y="4744861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5180074" y="5732123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5835480" y="5705299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6469062" y="3126046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178566" y="4048410"/>
            <a:ext cx="3473773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Each point increases horizontally by 1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but increases vertically by 1 , 3 , 5 , 7 , 9, …</a:t>
            </a:r>
          </a:p>
        </p:txBody>
      </p:sp>
      <p:graphicFrame>
        <p:nvGraphicFramePr>
          <p:cNvPr id="3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16487000"/>
              </p:ext>
            </p:extLst>
          </p:nvPr>
        </p:nvGraphicFramePr>
        <p:xfrm>
          <a:off x="136530" y="1308538"/>
          <a:ext cx="2937746" cy="1198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508000" progId="Equation.DSMT4">
                  <p:embed/>
                </p:oleObj>
              </mc:Choice>
              <mc:Fallback>
                <p:oleObj name="Equation" r:id="rId9" imgW="1143000" imgH="508000" progId="Equation.DSMT4">
                  <p:embed/>
                  <p:pic>
                    <p:nvPicPr>
                      <p:cNvPr id="3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30" y="1308538"/>
                        <a:ext cx="2937746" cy="11981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5"/>
          <p:cNvSpPr>
            <a:spLocks noChangeShapeType="1"/>
          </p:cNvSpPr>
          <p:nvPr/>
        </p:nvSpPr>
        <p:spPr bwMode="auto">
          <a:xfrm flipV="1">
            <a:off x="4262760" y="977462"/>
            <a:ext cx="15766" cy="22211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278526" y="3198620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4511566" y="3147997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4206752" y="935497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 flipV="1">
            <a:off x="6850446" y="1006934"/>
            <a:ext cx="0" cy="2212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6517071" y="3200986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3" name="Text Box 84"/>
          <p:cNvSpPr txBox="1">
            <a:spLocks noChangeArrowheads="1"/>
          </p:cNvSpPr>
          <p:nvPr/>
        </p:nvSpPr>
        <p:spPr bwMode="auto">
          <a:xfrm>
            <a:off x="6794774" y="2066717"/>
            <a:ext cx="481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6794774" y="921790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6" name="Text Box 85"/>
          <p:cNvSpPr txBox="1">
            <a:spLocks noChangeArrowheads="1"/>
          </p:cNvSpPr>
          <p:nvPr/>
        </p:nvSpPr>
        <p:spPr bwMode="auto">
          <a:xfrm>
            <a:off x="3789630" y="2066717"/>
            <a:ext cx="481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2" name="Group 46"/>
          <p:cNvGrpSpPr/>
          <p:nvPr/>
        </p:nvGrpSpPr>
        <p:grpSpPr>
          <a:xfrm>
            <a:off x="4278526" y="935497"/>
            <a:ext cx="2587685" cy="5163502"/>
            <a:chOff x="3100388" y="1106488"/>
            <a:chExt cx="3327400" cy="3743325"/>
          </a:xfrm>
        </p:grpSpPr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0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1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7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72" grpId="0"/>
      <p:bldP spid="12373" grpId="0"/>
      <p:bldP spid="12375" grpId="0"/>
      <p:bldP spid="12376" grpId="0"/>
      <p:bldP spid="12378" grpId="0"/>
      <p:bldP spid="4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36" grpId="0" animBg="1"/>
      <p:bldP spid="38" grpId="0" animBg="1"/>
      <p:bldP spid="39" grpId="0" animBg="1"/>
      <p:bldP spid="12311" grpId="0" animBg="1"/>
      <p:bldP spid="40" grpId="0" animBg="1"/>
      <p:bldP spid="41" grpId="0" animBg="1"/>
      <p:bldP spid="42" grpId="0" animBg="1"/>
      <p:bldP spid="43" grpId="0"/>
      <p:bldP spid="45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08614"/>
              </p:ext>
            </p:extLst>
          </p:nvPr>
        </p:nvGraphicFramePr>
        <p:xfrm>
          <a:off x="2340178" y="961704"/>
          <a:ext cx="6521553" cy="580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137248" imgH="2787764" progId="Word.Picture.8">
                  <p:embed/>
                </p:oleObj>
              </mc:Choice>
              <mc:Fallback>
                <p:oleObj name="Picture" r:id="rId3" imgW="3137248" imgH="2787764" progId="Word.Picture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178" y="961704"/>
                        <a:ext cx="6521553" cy="5807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3459593"/>
              </p:ext>
            </p:extLst>
          </p:nvPr>
        </p:nvGraphicFramePr>
        <p:xfrm>
          <a:off x="247649" y="414295"/>
          <a:ext cx="1674351" cy="773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085" imgH="228501" progId="Equation.DSMT4">
                  <p:embed/>
                </p:oleObj>
              </mc:Choice>
              <mc:Fallback>
                <p:oleObj name="Equation" r:id="rId5" imgW="495085" imgH="228501" progId="Equation.DSMT4">
                  <p:embed/>
                  <p:pic>
                    <p:nvPicPr>
                      <p:cNvPr id="1229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49" y="414295"/>
                        <a:ext cx="1674351" cy="773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51358307"/>
              </p:ext>
            </p:extLst>
          </p:nvPr>
        </p:nvGraphicFramePr>
        <p:xfrm>
          <a:off x="2041951" y="485731"/>
          <a:ext cx="10509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696" imgH="253890" progId="Equation.DSMT4">
                  <p:embed/>
                </p:oleObj>
              </mc:Choice>
              <mc:Fallback>
                <p:oleObj name="Equation" r:id="rId7" imgW="469696" imgH="253890" progId="Equation.DSMT4">
                  <p:embed/>
                  <p:pic>
                    <p:nvPicPr>
                      <p:cNvPr id="12294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951" y="485731"/>
                        <a:ext cx="105092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5506649" y="6027562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6540500" y="489234"/>
            <a:ext cx="0" cy="30848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 flipV="1">
            <a:off x="4583003" y="507681"/>
            <a:ext cx="22330" cy="30315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6213772" y="3557702"/>
            <a:ext cx="0" cy="19115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4938706" y="3598863"/>
            <a:ext cx="1" cy="18703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V="1">
            <a:off x="5903741" y="5488240"/>
            <a:ext cx="3175" cy="6216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5252540" y="5532854"/>
            <a:ext cx="0" cy="5914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622537" y="6119637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5921205" y="5465961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6207125" y="3539253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227249" y="6124399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873128" y="5469245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4605333" y="3539253"/>
            <a:ext cx="333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72" name="Text Box 84"/>
          <p:cNvSpPr txBox="1">
            <a:spLocks noChangeArrowheads="1"/>
          </p:cNvSpPr>
          <p:nvPr/>
        </p:nvSpPr>
        <p:spPr bwMode="auto">
          <a:xfrm>
            <a:off x="6299993" y="4304394"/>
            <a:ext cx="481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373" name="Text Box 85"/>
          <p:cNvSpPr txBox="1">
            <a:spLocks noChangeArrowheads="1"/>
          </p:cNvSpPr>
          <p:nvPr/>
        </p:nvSpPr>
        <p:spPr bwMode="auto">
          <a:xfrm>
            <a:off x="3862959" y="2023466"/>
            <a:ext cx="720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374" name="Text Box 86"/>
          <p:cNvSpPr txBox="1">
            <a:spLocks noChangeArrowheads="1"/>
          </p:cNvSpPr>
          <p:nvPr/>
        </p:nvSpPr>
        <p:spPr bwMode="auto">
          <a:xfrm>
            <a:off x="6618288" y="3598863"/>
            <a:ext cx="71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75" name="Text Box 87"/>
          <p:cNvSpPr txBox="1">
            <a:spLocks noChangeArrowheads="1"/>
          </p:cNvSpPr>
          <p:nvPr/>
        </p:nvSpPr>
        <p:spPr bwMode="auto">
          <a:xfrm>
            <a:off x="6477323" y="2047438"/>
            <a:ext cx="1011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376" name="Text Box 88"/>
          <p:cNvSpPr txBox="1">
            <a:spLocks noChangeArrowheads="1"/>
          </p:cNvSpPr>
          <p:nvPr/>
        </p:nvSpPr>
        <p:spPr bwMode="auto">
          <a:xfrm>
            <a:off x="4524296" y="4304394"/>
            <a:ext cx="481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377" name="Text Box 89"/>
          <p:cNvSpPr txBox="1">
            <a:spLocks noChangeArrowheads="1"/>
          </p:cNvSpPr>
          <p:nvPr/>
        </p:nvSpPr>
        <p:spPr bwMode="auto">
          <a:xfrm>
            <a:off x="5892521" y="5630080"/>
            <a:ext cx="48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78" name="Text Box 90"/>
          <p:cNvSpPr txBox="1">
            <a:spLocks noChangeArrowheads="1"/>
          </p:cNvSpPr>
          <p:nvPr/>
        </p:nvSpPr>
        <p:spPr bwMode="auto">
          <a:xfrm>
            <a:off x="4867384" y="5599972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530" y="2522643"/>
            <a:ext cx="347377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If “a = 2”, the points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go up faster.</a:t>
            </a: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4851025" y="3486265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6125715" y="3467815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5180074" y="5416803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5835480" y="5389979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6469062" y="414294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115502" y="3323174"/>
            <a:ext cx="3473773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Each point increases horizontally by 1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but increases vertically by 2 , 6 , 10 , 14 , 18, …</a:t>
            </a:r>
          </a:p>
        </p:txBody>
      </p:sp>
      <p:graphicFrame>
        <p:nvGraphicFramePr>
          <p:cNvPr id="3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81706912"/>
              </p:ext>
            </p:extLst>
          </p:nvPr>
        </p:nvGraphicFramePr>
        <p:xfrm>
          <a:off x="136530" y="1308538"/>
          <a:ext cx="2937746" cy="1198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508000" progId="Equation.DSMT4">
                  <p:embed/>
                </p:oleObj>
              </mc:Choice>
              <mc:Fallback>
                <p:oleObj name="Equation" r:id="rId9" imgW="1143000" imgH="508000" progId="Equation.DSMT4">
                  <p:embed/>
                  <p:pic>
                    <p:nvPicPr>
                      <p:cNvPr id="3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30" y="1308538"/>
                        <a:ext cx="2937746" cy="11981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4511566" y="436245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46"/>
          <p:cNvGrpSpPr/>
          <p:nvPr/>
        </p:nvGrpSpPr>
        <p:grpSpPr>
          <a:xfrm>
            <a:off x="4583003" y="436245"/>
            <a:ext cx="1957497" cy="5662754"/>
            <a:chOff x="3100388" y="1106488"/>
            <a:chExt cx="3327400" cy="3743325"/>
          </a:xfrm>
        </p:grpSpPr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6530" y="4850514"/>
            <a:ext cx="347377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Simply multiply the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values by “2”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0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1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8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72" grpId="0"/>
      <p:bldP spid="12373" grpId="0"/>
      <p:bldP spid="12375" grpId="0"/>
      <p:bldP spid="12376" grpId="0"/>
      <p:bldP spid="12377" grpId="0"/>
      <p:bldP spid="12378" grpId="0"/>
      <p:bldP spid="4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36" grpId="0" animBg="1"/>
      <p:bldP spid="12311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8231"/>
          </a:xfrm>
        </p:spPr>
        <p:txBody>
          <a:bodyPr>
            <a:normAutofit fontScale="90000"/>
          </a:bodyPr>
          <a:lstStyle/>
          <a:p>
            <a:r>
              <a:rPr lang="en-CA" dirty="0"/>
              <a:t>VI) Constant “a” (Congruency Factor)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483" y="977462"/>
            <a:ext cx="8245365" cy="3894083"/>
          </a:xfrm>
        </p:spPr>
        <p:txBody>
          <a:bodyPr/>
          <a:lstStyle/>
          <a:p>
            <a:r>
              <a:rPr lang="en-CA" dirty="0"/>
              <a:t>The constant “a” determines the (congruency) width of the parabola and which way it opens</a:t>
            </a:r>
          </a:p>
          <a:p>
            <a:pPr lvl="1"/>
            <a:r>
              <a:rPr lang="en-CA" sz="2400" dirty="0"/>
              <a:t>If “a” is positive (Opens up)</a:t>
            </a:r>
          </a:p>
          <a:p>
            <a:pPr lvl="1"/>
            <a:r>
              <a:rPr lang="en-CA" sz="2400" dirty="0"/>
              <a:t>If ‘a” is negative (Opens down)</a:t>
            </a:r>
          </a:p>
          <a:p>
            <a:pPr lvl="1"/>
            <a:r>
              <a:rPr lang="en-CA" sz="2400" dirty="0"/>
              <a:t>If “a” is big (Skinny)     </a:t>
            </a:r>
          </a:p>
          <a:p>
            <a:pPr lvl="1"/>
            <a:r>
              <a:rPr lang="en-CA" sz="2400" dirty="0"/>
              <a:t>If “a” is small (Wide)</a:t>
            </a:r>
          </a:p>
          <a:p>
            <a:r>
              <a:rPr lang="en-CA" dirty="0"/>
              <a:t>Congruency Factor: </a:t>
            </a:r>
          </a:p>
          <a:p>
            <a:pPr lvl="1"/>
            <a:r>
              <a:rPr lang="en-CA" sz="2400" dirty="0"/>
              <a:t>The constant “a” can be used to determine how fast the points on the parabola go up by</a:t>
            </a:r>
          </a:p>
          <a:p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092319"/>
              </p:ext>
            </p:extLst>
          </p:nvPr>
        </p:nvGraphicFramePr>
        <p:xfrm>
          <a:off x="1706508" y="4994664"/>
          <a:ext cx="1636006" cy="44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172" imgH="393529" progId="Equation.DSMT4">
                  <p:embed/>
                </p:oleObj>
              </mc:Choice>
              <mc:Fallback>
                <p:oleObj name="Equation" r:id="rId3" imgW="1447172" imgH="393529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08" y="4994664"/>
                        <a:ext cx="1636006" cy="44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710282"/>
              </p:ext>
            </p:extLst>
          </p:nvPr>
        </p:nvGraphicFramePr>
        <p:xfrm>
          <a:off x="507617" y="4982835"/>
          <a:ext cx="844219" cy="37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330200" progId="Equation.DSMT4">
                  <p:embed/>
                </p:oleObj>
              </mc:Choice>
              <mc:Fallback>
                <p:oleObj name="Equation" r:id="rId5" imgW="736600" imgH="330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17" y="4982835"/>
                        <a:ext cx="844219" cy="377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078583"/>
              </p:ext>
            </p:extLst>
          </p:nvPr>
        </p:nvGraphicFramePr>
        <p:xfrm>
          <a:off x="1637319" y="5635734"/>
          <a:ext cx="2079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500" imgH="393700" progId="Equation.DSMT4">
                  <p:embed/>
                </p:oleObj>
              </mc:Choice>
              <mc:Fallback>
                <p:oleObj name="Equation" r:id="rId7" imgW="1841500" imgH="3937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319" y="5635734"/>
                        <a:ext cx="20796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500490"/>
              </p:ext>
            </p:extLst>
          </p:nvPr>
        </p:nvGraphicFramePr>
        <p:xfrm>
          <a:off x="481013" y="5640388"/>
          <a:ext cx="9175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753" imgH="330057" progId="Equation.DSMT4">
                  <p:embed/>
                </p:oleObj>
              </mc:Choice>
              <mc:Fallback>
                <p:oleObj name="Equation" r:id="rId9" imgW="799753" imgH="330057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5640388"/>
                        <a:ext cx="9175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438773"/>
              </p:ext>
            </p:extLst>
          </p:nvPr>
        </p:nvGraphicFramePr>
        <p:xfrm>
          <a:off x="1668960" y="6308725"/>
          <a:ext cx="20685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28800" imgH="393700" progId="Equation.DSMT4">
                  <p:embed/>
                </p:oleObj>
              </mc:Choice>
              <mc:Fallback>
                <p:oleObj name="Equation" r:id="rId11" imgW="1828800" imgH="3937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960" y="6308725"/>
                        <a:ext cx="206851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08435"/>
              </p:ext>
            </p:extLst>
          </p:nvPr>
        </p:nvGraphicFramePr>
        <p:xfrm>
          <a:off x="506413" y="6296025"/>
          <a:ext cx="8890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4" imgH="330057" progId="Equation.DSMT4">
                  <p:embed/>
                </p:oleObj>
              </mc:Choice>
              <mc:Fallback>
                <p:oleObj name="Equation" r:id="rId13" imgW="774364" imgH="330057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6296025"/>
                        <a:ext cx="8890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03779"/>
              </p:ext>
            </p:extLst>
          </p:nvPr>
        </p:nvGraphicFramePr>
        <p:xfrm>
          <a:off x="5801407" y="4989731"/>
          <a:ext cx="2570083" cy="38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16200" imgH="393700" progId="Equation.DSMT4">
                  <p:embed/>
                </p:oleObj>
              </mc:Choice>
              <mc:Fallback>
                <p:oleObj name="Equation" r:id="rId15" imgW="2616200" imgH="3937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407" y="4989731"/>
                        <a:ext cx="2570083" cy="386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719835"/>
              </p:ext>
            </p:extLst>
          </p:nvPr>
        </p:nvGraphicFramePr>
        <p:xfrm>
          <a:off x="4246563" y="5008563"/>
          <a:ext cx="12382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79500" imgH="330200" progId="Equation.DSMT4">
                  <p:embed/>
                </p:oleObj>
              </mc:Choice>
              <mc:Fallback>
                <p:oleObj name="Equation" r:id="rId17" imgW="1079500" imgH="330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5008563"/>
                        <a:ext cx="12382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722402"/>
              </p:ext>
            </p:extLst>
          </p:nvPr>
        </p:nvGraphicFramePr>
        <p:xfrm>
          <a:off x="5796948" y="5646959"/>
          <a:ext cx="3079038" cy="36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40100" imgH="393700" progId="Equation.DSMT4">
                  <p:embed/>
                </p:oleObj>
              </mc:Choice>
              <mc:Fallback>
                <p:oleObj name="Equation" r:id="rId19" imgW="3340100" imgH="3937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948" y="5646959"/>
                        <a:ext cx="3079038" cy="3623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781231"/>
              </p:ext>
            </p:extLst>
          </p:nvPr>
        </p:nvGraphicFramePr>
        <p:xfrm>
          <a:off x="4244212" y="5665788"/>
          <a:ext cx="1336781" cy="34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9449" imgH="330057" progId="Equation.DSMT4">
                  <p:embed/>
                </p:oleObj>
              </mc:Choice>
              <mc:Fallback>
                <p:oleObj name="Equation" r:id="rId21" imgW="1269449" imgH="330057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212" y="5665788"/>
                        <a:ext cx="1336781" cy="346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3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2" y="85446"/>
            <a:ext cx="8671034" cy="907776"/>
          </a:xfrm>
        </p:spPr>
        <p:txBody>
          <a:bodyPr>
            <a:normAutofit fontScale="90000"/>
          </a:bodyPr>
          <a:lstStyle/>
          <a:p>
            <a:r>
              <a:rPr lang="en-CA" dirty="0"/>
              <a:t>Practice: Graph the following Parabolas and Indicate the Vertex, AOS, Domain &amp; Range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615251"/>
              </p:ext>
            </p:extLst>
          </p:nvPr>
        </p:nvGraphicFramePr>
        <p:xfrm>
          <a:off x="298396" y="961205"/>
          <a:ext cx="26925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447" imgH="228501" progId="Equation.DSMT4">
                  <p:embed/>
                </p:oleObj>
              </mc:Choice>
              <mc:Fallback>
                <p:oleObj name="Equation" r:id="rId3" imgW="812447" imgH="228501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96" y="961205"/>
                        <a:ext cx="26925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197367"/>
              </p:ext>
            </p:extLst>
          </p:nvPr>
        </p:nvGraphicFramePr>
        <p:xfrm>
          <a:off x="5328746" y="961208"/>
          <a:ext cx="3094039" cy="73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200" imgH="228600" progId="Equation.DSMT4">
                  <p:embed/>
                </p:oleObj>
              </mc:Choice>
              <mc:Fallback>
                <p:oleObj name="Equation" r:id="rId5" imgW="9652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746" y="961208"/>
                        <a:ext cx="3094039" cy="73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5289"/>
              </p:ext>
            </p:extLst>
          </p:nvPr>
        </p:nvGraphicFramePr>
        <p:xfrm>
          <a:off x="358392" y="1813253"/>
          <a:ext cx="82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142" imgH="406224" progId="Equation.DSMT4">
                  <p:embed/>
                </p:oleObj>
              </mc:Choice>
              <mc:Fallback>
                <p:oleObj name="Equation" r:id="rId7" imgW="825142" imgH="406224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92" y="1813253"/>
                        <a:ext cx="825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548020"/>
              </p:ext>
            </p:extLst>
          </p:nvPr>
        </p:nvGraphicFramePr>
        <p:xfrm>
          <a:off x="1541244" y="1823600"/>
          <a:ext cx="1003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865" imgH="406224" progId="Equation.DSMT4">
                  <p:embed/>
                </p:oleObj>
              </mc:Choice>
              <mc:Fallback>
                <p:oleObj name="Equation" r:id="rId9" imgW="1002865" imgH="406224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244" y="1823600"/>
                        <a:ext cx="10033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220954"/>
              </p:ext>
            </p:extLst>
          </p:nvPr>
        </p:nvGraphicFramePr>
        <p:xfrm>
          <a:off x="2848578" y="1779862"/>
          <a:ext cx="1613064" cy="46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197" imgH="203112" progId="Equation.DSMT4">
                  <p:embed/>
                </p:oleObj>
              </mc:Choice>
              <mc:Fallback>
                <p:oleObj name="Equation" r:id="rId11" imgW="698197" imgH="203112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578" y="1779862"/>
                        <a:ext cx="1613064" cy="469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04465"/>
              </p:ext>
            </p:extLst>
          </p:nvPr>
        </p:nvGraphicFramePr>
        <p:xfrm>
          <a:off x="298014" y="2382237"/>
          <a:ext cx="1373133" cy="49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8918" imgH="152334" progId="Equation.DSMT4">
                  <p:embed/>
                </p:oleObj>
              </mc:Choice>
              <mc:Fallback>
                <p:oleObj name="Equation" r:id="rId13" imgW="418918" imgH="152334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14" y="2382237"/>
                        <a:ext cx="1373133" cy="49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623043"/>
              </p:ext>
            </p:extLst>
          </p:nvPr>
        </p:nvGraphicFramePr>
        <p:xfrm>
          <a:off x="1748001" y="2399974"/>
          <a:ext cx="1331913" cy="53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603" imgH="164957" progId="Equation.DSMT4">
                  <p:embed/>
                </p:oleObj>
              </mc:Choice>
              <mc:Fallback>
                <p:oleObj name="Equation" r:id="rId15" imgW="342603" imgH="164957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001" y="2399974"/>
                        <a:ext cx="1331913" cy="532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7" r="6749" b="22588"/>
          <a:stretch>
            <a:fillRect/>
          </a:stretch>
        </p:blipFill>
        <p:spPr>
          <a:xfrm>
            <a:off x="230791" y="3020770"/>
            <a:ext cx="3615997" cy="37899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31013"/>
              </p:ext>
            </p:extLst>
          </p:nvPr>
        </p:nvGraphicFramePr>
        <p:xfrm>
          <a:off x="5075347" y="1654137"/>
          <a:ext cx="1115453" cy="43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40948" imgH="406224" progId="Equation.DSMT4">
                  <p:embed/>
                </p:oleObj>
              </mc:Choice>
              <mc:Fallback>
                <p:oleObj name="Equation" r:id="rId18" imgW="1040948" imgH="406224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347" y="1654137"/>
                        <a:ext cx="1115453" cy="434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83457"/>
              </p:ext>
            </p:extLst>
          </p:nvPr>
        </p:nvGraphicFramePr>
        <p:xfrm>
          <a:off x="6526050" y="1564832"/>
          <a:ext cx="1971566" cy="563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0891" imgH="203112" progId="Equation.DSMT4">
                  <p:embed/>
                </p:oleObj>
              </mc:Choice>
              <mc:Fallback>
                <p:oleObj name="Equation" r:id="rId20" imgW="710891" imgH="203112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050" y="1564832"/>
                        <a:ext cx="1971566" cy="563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30506"/>
              </p:ext>
            </p:extLst>
          </p:nvPr>
        </p:nvGraphicFramePr>
        <p:xfrm>
          <a:off x="4843463" y="2436100"/>
          <a:ext cx="1305089" cy="45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31613" imgH="152334" progId="Equation.DSMT4">
                  <p:embed/>
                </p:oleObj>
              </mc:Choice>
              <mc:Fallback>
                <p:oleObj name="Equation" r:id="rId22" imgW="431613" imgH="152334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2436100"/>
                        <a:ext cx="1305089" cy="459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56334"/>
              </p:ext>
            </p:extLst>
          </p:nvPr>
        </p:nvGraphicFramePr>
        <p:xfrm>
          <a:off x="6177455" y="2404743"/>
          <a:ext cx="2083677" cy="51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72808" imgH="165028" progId="Equation.DSMT4">
                  <p:embed/>
                </p:oleObj>
              </mc:Choice>
              <mc:Fallback>
                <p:oleObj name="Equation" r:id="rId24" imgW="672808" imgH="165028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455" y="2404743"/>
                        <a:ext cx="2083677" cy="511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097835"/>
              </p:ext>
            </p:extLst>
          </p:nvPr>
        </p:nvGraphicFramePr>
        <p:xfrm>
          <a:off x="5134250" y="2043841"/>
          <a:ext cx="856647" cy="43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99753" imgH="406224" progId="Equation.DSMT4">
                  <p:embed/>
                </p:oleObj>
              </mc:Choice>
              <mc:Fallback>
                <p:oleObj name="Equation" r:id="rId26" imgW="799753" imgH="406224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250" y="2043841"/>
                        <a:ext cx="856647" cy="434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22588" r="40495" b="22588"/>
          <a:stretch>
            <a:fillRect/>
          </a:stretch>
        </p:blipFill>
        <p:spPr>
          <a:xfrm>
            <a:off x="4693191" y="3026979"/>
            <a:ext cx="4092641" cy="3815255"/>
          </a:xfrm>
          <a:prstGeom prst="rect">
            <a:avLst/>
          </a:prstGeom>
          <a:solidFill>
            <a:schemeClr val="bg1"/>
          </a:solidFill>
          <a:ln/>
        </p:spPr>
      </p:pic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2252498" y="6229996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2301766" y="2900854"/>
            <a:ext cx="0" cy="3957146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2515914" y="5681498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974577" y="5673561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1699939" y="4036848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2777852" y="4046373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3047702" y="1823898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 flipV="1">
            <a:off x="2571227" y="5735498"/>
            <a:ext cx="0" cy="5484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V="1">
            <a:off x="2831852" y="4100373"/>
            <a:ext cx="0" cy="163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3101702" y="1877898"/>
            <a:ext cx="0" cy="226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520677" y="5763157"/>
            <a:ext cx="32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dirty="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777852" y="4517067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dirty="0">
                <a:solidFill>
                  <a:srgbClr val="3333CC"/>
                </a:solidFill>
              </a:rPr>
              <a:t>6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033464" y="300184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dirty="0">
                <a:solidFill>
                  <a:srgbClr val="3333CC"/>
                </a:solidFill>
              </a:rPr>
              <a:t>10</a:t>
            </a:r>
          </a:p>
        </p:txBody>
      </p:sp>
      <p:grpSp>
        <p:nvGrpSpPr>
          <p:cNvPr id="3" name="Group 30"/>
          <p:cNvGrpSpPr/>
          <p:nvPr/>
        </p:nvGrpSpPr>
        <p:grpSpPr>
          <a:xfrm>
            <a:off x="1665028" y="3015496"/>
            <a:ext cx="1289064" cy="3280422"/>
            <a:chOff x="3100388" y="1106488"/>
            <a:chExt cx="3327400" cy="3743325"/>
          </a:xfrm>
        </p:grpSpPr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5684680" y="5090771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6875486" y="3015494"/>
            <a:ext cx="0" cy="384250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7606827" y="4100373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6060057" y="4101576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auto">
          <a:xfrm>
            <a:off x="6821486" y="3327053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6413805" y="3528776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7202556" y="3528776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8414296" y="5103827"/>
            <a:ext cx="0" cy="13463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 flipH="1" flipV="1">
            <a:off x="8044362" y="4141927"/>
            <a:ext cx="0" cy="9891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354990" y="5421941"/>
            <a:ext cx="857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dirty="0">
                <a:solidFill>
                  <a:srgbClr val="3333CC"/>
                </a:solidFill>
              </a:rPr>
              <a:t>3.5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8044362" y="4257511"/>
            <a:ext cx="952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dirty="0">
                <a:solidFill>
                  <a:srgbClr val="3333CC"/>
                </a:solidFill>
              </a:rPr>
              <a:t>2.5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7539251" y="3623812"/>
            <a:ext cx="819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dirty="0">
                <a:solidFill>
                  <a:srgbClr val="3333CC"/>
                </a:solidFill>
              </a:rPr>
              <a:t>1.5</a:t>
            </a: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7984960" y="5090771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8373944" y="6421163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5277017" y="6407515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V="1">
            <a:off x="7660827" y="3582775"/>
            <a:ext cx="0" cy="55915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7267219" y="3340528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7237012" y="3260056"/>
            <a:ext cx="81915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700" dirty="0">
                <a:solidFill>
                  <a:srgbClr val="3333CC"/>
                </a:solidFill>
              </a:rPr>
              <a:t>0.5</a:t>
            </a:r>
          </a:p>
        </p:txBody>
      </p:sp>
      <p:grpSp>
        <p:nvGrpSpPr>
          <p:cNvPr id="31" name="Group 51"/>
          <p:cNvGrpSpPr/>
          <p:nvPr/>
        </p:nvGrpSpPr>
        <p:grpSpPr>
          <a:xfrm flipV="1">
            <a:off x="5238349" y="3381625"/>
            <a:ext cx="3282263" cy="3558449"/>
            <a:chOff x="3100388" y="1106488"/>
            <a:chExt cx="3327400" cy="3743325"/>
          </a:xfrm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8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603BB-DA0B-4807-8A99-C207EB6033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6609" y="80889"/>
            <a:ext cx="8342142" cy="57325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Find the equation of the following parabolas: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4C738-7FD9-474D-9052-A0B12B560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21" y="485335"/>
            <a:ext cx="3451446" cy="3684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258E0-BE1C-46D3-A438-6BDEF2864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501" y="555013"/>
            <a:ext cx="3577108" cy="2968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3885F-AB63-4AB7-90C1-EA3514A7A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337" y="2736166"/>
            <a:ext cx="3365223" cy="4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1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08C6-9058-44E9-8FDE-A17EB1A7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096865" cy="468681"/>
          </a:xfrm>
        </p:spPr>
        <p:txBody>
          <a:bodyPr>
            <a:normAutofit fontScale="90000"/>
          </a:bodyPr>
          <a:lstStyle/>
          <a:p>
            <a:r>
              <a:rPr lang="en-CA" dirty="0"/>
              <a:t>Finding the x-intercepts in APQ form: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2EAC2-E784-48EC-8CE4-D3D79778D4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9069" y="831810"/>
            <a:ext cx="8530466" cy="1663618"/>
          </a:xfrm>
        </p:spPr>
        <p:txBody>
          <a:bodyPr/>
          <a:lstStyle/>
          <a:p>
            <a:r>
              <a:rPr lang="en-CA" dirty="0"/>
              <a:t>Finding the X-intercepts in APQ form requires a little algebra</a:t>
            </a:r>
          </a:p>
          <a:p>
            <a:r>
              <a:rPr lang="en-CA" dirty="0"/>
              <a:t>At the X-intercepts, the y-coordinates are zero, so make y=0 and then solve for ‘x”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B712F8-9472-401B-ACA9-E611CE7ED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7176"/>
              </p:ext>
            </p:extLst>
          </p:nvPr>
        </p:nvGraphicFramePr>
        <p:xfrm>
          <a:off x="251851" y="2543984"/>
          <a:ext cx="2892702" cy="60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040" imgH="279360" progId="Equation.DSMT4">
                  <p:embed/>
                </p:oleObj>
              </mc:Choice>
              <mc:Fallback>
                <p:oleObj name="Equation" r:id="rId3" imgW="134604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2B712F8-9472-401B-ACA9-E611CE7ED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851" y="2543984"/>
                        <a:ext cx="2892702" cy="600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454118-8291-495E-979F-F5BC26262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668366"/>
              </p:ext>
            </p:extLst>
          </p:nvPr>
        </p:nvGraphicFramePr>
        <p:xfrm>
          <a:off x="713043" y="3168024"/>
          <a:ext cx="24288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279360" progId="Equation.DSMT4">
                  <p:embed/>
                </p:oleObj>
              </mc:Choice>
              <mc:Fallback>
                <p:oleObj name="Equation" r:id="rId5" imgW="113004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E454118-8291-495E-979F-F5BC26262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043" y="3168024"/>
                        <a:ext cx="242887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2E4DE74-DE2A-4228-8D61-5BB9D7009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115222"/>
              </p:ext>
            </p:extLst>
          </p:nvPr>
        </p:nvGraphicFramePr>
        <p:xfrm>
          <a:off x="587421" y="3792538"/>
          <a:ext cx="19383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279360" progId="Equation.DSMT4">
                  <p:embed/>
                </p:oleObj>
              </mc:Choice>
              <mc:Fallback>
                <p:oleObj name="Equation" r:id="rId7" imgW="90144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2E4DE74-DE2A-4228-8D61-5BB9D7009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421" y="3792538"/>
                        <a:ext cx="193833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E3FC60-F629-4F46-918A-283424BD1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0153"/>
              </p:ext>
            </p:extLst>
          </p:nvPr>
        </p:nvGraphicFramePr>
        <p:xfrm>
          <a:off x="636414" y="4347281"/>
          <a:ext cx="1499154" cy="70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080" imgH="393480" progId="Equation.DSMT4">
                  <p:embed/>
                </p:oleObj>
              </mc:Choice>
              <mc:Fallback>
                <p:oleObj name="Equation" r:id="rId9" imgW="8380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FE3FC60-F629-4F46-918A-283424BD1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6414" y="4347281"/>
                        <a:ext cx="1499154" cy="704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1C57F0-B6E2-4ABF-B3D1-F58616B7D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91485"/>
              </p:ext>
            </p:extLst>
          </p:nvPr>
        </p:nvGraphicFramePr>
        <p:xfrm>
          <a:off x="267796" y="5036921"/>
          <a:ext cx="1772567" cy="79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90360" imgH="444240" progId="Equation.DSMT4">
                  <p:embed/>
                </p:oleObj>
              </mc:Choice>
              <mc:Fallback>
                <p:oleObj name="Equation" r:id="rId11" imgW="99036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1C57F0-B6E2-4ABF-B3D1-F58616B7DA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7796" y="5036921"/>
                        <a:ext cx="1772567" cy="795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C3850C7-5ABE-4048-BE38-DF3C59B95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349365"/>
              </p:ext>
            </p:extLst>
          </p:nvPr>
        </p:nvGraphicFramePr>
        <p:xfrm>
          <a:off x="324269" y="5820771"/>
          <a:ext cx="1692276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87320" imgH="444240" progId="Equation.DSMT4">
                  <p:embed/>
                </p:oleObj>
              </mc:Choice>
              <mc:Fallback>
                <p:oleObj name="Equation" r:id="rId13" imgW="787320" imgH="444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C3850C7-5ABE-4048-BE38-DF3C59B95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4269" y="5820771"/>
                        <a:ext cx="1692276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D2414C0-6878-476A-896D-8E482A20D8FB}"/>
              </a:ext>
            </a:extLst>
          </p:cNvPr>
          <p:cNvSpPr txBox="1"/>
          <p:nvPr/>
        </p:nvSpPr>
        <p:spPr>
          <a:xfrm>
            <a:off x="3623048" y="2740919"/>
            <a:ext cx="481892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Make y=0 and then isolate “x”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67AD7-86AC-4761-A649-596366EE44F8}"/>
              </a:ext>
            </a:extLst>
          </p:cNvPr>
          <p:cNvSpPr txBox="1"/>
          <p:nvPr/>
        </p:nvSpPr>
        <p:spPr>
          <a:xfrm>
            <a:off x="3616166" y="3831316"/>
            <a:ext cx="481892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Divide both sides by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AD398-A3A1-4E62-AC48-AC9C7837B121}"/>
              </a:ext>
            </a:extLst>
          </p:cNvPr>
          <p:cNvSpPr txBox="1"/>
          <p:nvPr/>
        </p:nvSpPr>
        <p:spPr>
          <a:xfrm>
            <a:off x="2860065" y="4302282"/>
            <a:ext cx="58060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To get rid of the square, square root both sides.  DO NOT FOIL!!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E55D6-80B7-45F5-B9E2-B7DCD42D3787}"/>
              </a:ext>
            </a:extLst>
          </p:cNvPr>
          <p:cNvSpPr txBox="1"/>
          <p:nvPr/>
        </p:nvSpPr>
        <p:spPr>
          <a:xfrm>
            <a:off x="2853182" y="5085914"/>
            <a:ext cx="58060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You have plus or minus b/c there are two x-intercepts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7716600-691C-407D-B573-24A39369B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192018"/>
              </p:ext>
            </p:extLst>
          </p:nvPr>
        </p:nvGraphicFramePr>
        <p:xfrm>
          <a:off x="2932771" y="5846055"/>
          <a:ext cx="17478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12520" imgH="444240" progId="Equation.DSMT4">
                  <p:embed/>
                </p:oleObj>
              </mc:Choice>
              <mc:Fallback>
                <p:oleObj name="Equation" r:id="rId15" imgW="812520" imgH="4442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7716600-691C-407D-B573-24A39369B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32771" y="5846055"/>
                        <a:ext cx="1747838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C283AFA-4052-4573-A9BE-AED162FEF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24563"/>
              </p:ext>
            </p:extLst>
          </p:nvPr>
        </p:nvGraphicFramePr>
        <p:xfrm>
          <a:off x="4979060" y="5902325"/>
          <a:ext cx="25939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06360" imgH="444240" progId="Equation.DSMT4">
                  <p:embed/>
                </p:oleObj>
              </mc:Choice>
              <mc:Fallback>
                <p:oleObj name="Equation" r:id="rId17" imgW="1206360" imgH="4442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C283AFA-4052-4573-A9BE-AED162FEF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79060" y="5902325"/>
                        <a:ext cx="259397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932-53E2-40BB-87A3-F7E79F9532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6524" y="270803"/>
            <a:ext cx="8440614" cy="135401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Graph each equation then find the following</a:t>
            </a:r>
          </a:p>
          <a:p>
            <a:pPr marL="0" indent="0">
              <a:buNone/>
            </a:pPr>
            <a:r>
              <a:rPr lang="en-CA" dirty="0" err="1"/>
              <a:t>i</a:t>
            </a:r>
            <a:r>
              <a:rPr lang="en-CA" dirty="0"/>
              <a:t>) Coordinates of the vertex     ii) </a:t>
            </a:r>
            <a:r>
              <a:rPr lang="en-CA" dirty="0" err="1"/>
              <a:t>Eqn</a:t>
            </a:r>
            <a:r>
              <a:rPr lang="en-CA" dirty="0"/>
              <a:t> of the A.O.S.</a:t>
            </a:r>
          </a:p>
          <a:p>
            <a:pPr marL="0" indent="0">
              <a:buNone/>
            </a:pPr>
            <a:r>
              <a:rPr lang="en-CA" dirty="0"/>
              <a:t>iii) X and Y intercepts              iv) Domain and Range: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F1AAF3-5CF4-4AC1-83C5-2A39541A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7" r="6749" b="22588"/>
          <a:stretch>
            <a:fillRect/>
          </a:stretch>
        </p:blipFill>
        <p:spPr>
          <a:xfrm>
            <a:off x="230791" y="3020770"/>
            <a:ext cx="3615997" cy="37899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552DE0A-C335-4F6B-87C1-0E235A44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7" r="6749" b="22588"/>
          <a:stretch>
            <a:fillRect/>
          </a:stretch>
        </p:blipFill>
        <p:spPr>
          <a:xfrm>
            <a:off x="4983326" y="3068069"/>
            <a:ext cx="3615997" cy="37899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4354A9C-9AA3-47BD-AC7A-F041203DB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711747"/>
              </p:ext>
            </p:extLst>
          </p:nvPr>
        </p:nvGraphicFramePr>
        <p:xfrm>
          <a:off x="440324" y="1589772"/>
          <a:ext cx="25844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279360" progId="Equation.DSMT4">
                  <p:embed/>
                </p:oleObj>
              </mc:Choice>
              <mc:Fallback>
                <p:oleObj name="Equation" r:id="rId4" imgW="124452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4354A9C-9AA3-47BD-AC7A-F041203DB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324" y="1589772"/>
                        <a:ext cx="258445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01F6228-9472-44BD-A777-60E7AE5E9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91932"/>
              </p:ext>
            </p:extLst>
          </p:nvPr>
        </p:nvGraphicFramePr>
        <p:xfrm>
          <a:off x="4936515" y="1616319"/>
          <a:ext cx="26892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279360" progId="Equation.DSMT4">
                  <p:embed/>
                </p:oleObj>
              </mc:Choice>
              <mc:Fallback>
                <p:oleObj name="Equation" r:id="rId6" imgW="129528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01F6228-9472-44BD-A777-60E7AE5E95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6515" y="1616319"/>
                        <a:ext cx="2689225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8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00AC-09A3-4C26-857A-0FDCC43E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3" y="274638"/>
            <a:ext cx="8624856" cy="480479"/>
          </a:xfrm>
        </p:spPr>
        <p:txBody>
          <a:bodyPr>
            <a:normAutofit/>
          </a:bodyPr>
          <a:lstStyle/>
          <a:p>
            <a:r>
              <a:rPr lang="en-CA" sz="2300" dirty="0"/>
              <a:t>I) Quadratic Functions written in two different forms: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AD4EC-E0CD-4AD5-BB61-863C76DF3C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9068" y="973394"/>
            <a:ext cx="4088253" cy="50144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General Form: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1D032CB-E469-4F60-BA6F-16ADD0274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492888"/>
              </p:ext>
            </p:extLst>
          </p:nvPr>
        </p:nvGraphicFramePr>
        <p:xfrm>
          <a:off x="371660" y="1542899"/>
          <a:ext cx="2125652" cy="47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920" imgH="228600" progId="Equation.DSMT4">
                  <p:embed/>
                </p:oleObj>
              </mc:Choice>
              <mc:Fallback>
                <p:oleObj name="Equation" r:id="rId3" imgW="10159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1D032CB-E469-4F60-BA6F-16ADD0274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660" y="1542899"/>
                        <a:ext cx="2125652" cy="47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901AE0-F380-4DD2-AF04-9E0CBC3B6CE0}"/>
              </a:ext>
            </a:extLst>
          </p:cNvPr>
          <p:cNvSpPr txBox="1">
            <a:spLocks/>
          </p:cNvSpPr>
          <p:nvPr/>
        </p:nvSpPr>
        <p:spPr>
          <a:xfrm>
            <a:off x="4299646" y="996008"/>
            <a:ext cx="4088253" cy="19939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Vertex Form: (APQ form)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15FA3E-83CE-4A41-BF7C-A94C10EFE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65685"/>
              </p:ext>
            </p:extLst>
          </p:nvPr>
        </p:nvGraphicFramePr>
        <p:xfrm>
          <a:off x="5017556" y="1454642"/>
          <a:ext cx="23637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279360" progId="Equation.DSMT4">
                  <p:embed/>
                </p:oleObj>
              </mc:Choice>
              <mc:Fallback>
                <p:oleObj name="Equation" r:id="rId5" imgW="113004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15FA3E-83CE-4A41-BF7C-A94C10EFE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7556" y="1454642"/>
                        <a:ext cx="2363787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83DF5DA-9407-4960-BCB4-FAE25B91F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352247"/>
              </p:ext>
            </p:extLst>
          </p:nvPr>
        </p:nvGraphicFramePr>
        <p:xfrm>
          <a:off x="1795759" y="2202724"/>
          <a:ext cx="10096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393480" progId="Equation.DSMT4">
                  <p:embed/>
                </p:oleObj>
              </mc:Choice>
              <mc:Fallback>
                <p:oleObj name="Equation" r:id="rId7" imgW="48240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83DF5DA-9407-4960-BCB4-FAE25B91F6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759" y="2202724"/>
                        <a:ext cx="1009650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3">
            <a:extLst>
              <a:ext uri="{FF2B5EF4-FFF2-40B4-BE49-F238E27FC236}">
                <a16:creationId xmlns:a16="http://schemas.microsoft.com/office/drawing/2014/main" id="{B6046D99-2CC2-4A77-A320-683D88B87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0" y="2272726"/>
            <a:ext cx="15784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100" b="0" dirty="0">
                <a:solidFill>
                  <a:srgbClr val="FF0000"/>
                </a:solidFill>
              </a:rPr>
              <a:t>Axis of Symmetry:</a:t>
            </a:r>
            <a:endParaRPr lang="en-CA" sz="2100" b="0" dirty="0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959CF593-C36B-46DA-BBA3-9FC4C384A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45" y="3221536"/>
            <a:ext cx="166795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100" b="0" dirty="0">
                <a:solidFill>
                  <a:srgbClr val="FF0000"/>
                </a:solidFill>
              </a:rPr>
              <a:t>Y-intercept:</a:t>
            </a:r>
            <a:endParaRPr lang="en-CA" sz="2100" b="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770B9EC-38DF-409D-A2CF-085CB33E89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09154"/>
              </p:ext>
            </p:extLst>
          </p:nvPr>
        </p:nvGraphicFramePr>
        <p:xfrm>
          <a:off x="2010266" y="3167380"/>
          <a:ext cx="7429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253800" progId="Equation.DSMT4">
                  <p:embed/>
                </p:oleObj>
              </mc:Choice>
              <mc:Fallback>
                <p:oleObj name="Equation" r:id="rId9" imgW="35532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770B9EC-38DF-409D-A2CF-085CB33E89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0266" y="3167380"/>
                        <a:ext cx="7429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F7AE6654-8F5F-4692-99FD-F9B2A90B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39" y="3882265"/>
            <a:ext cx="25705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100" b="0" dirty="0">
                <a:solidFill>
                  <a:srgbClr val="FF0000"/>
                </a:solidFill>
              </a:rPr>
              <a:t>Not as easy finding the vertex</a:t>
            </a:r>
            <a:endParaRPr lang="en-CA" sz="2100" b="0" dirty="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6A64BCE-FB11-49F6-AF6A-E0A72EFD5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041" y="2076077"/>
            <a:ext cx="46422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100" b="0" dirty="0">
                <a:solidFill>
                  <a:srgbClr val="FF0000"/>
                </a:solidFill>
              </a:rPr>
              <a:t>Finding the vertex is very easy!!</a:t>
            </a:r>
            <a:endParaRPr lang="en-CA" sz="2100" b="0" dirty="0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95A2B464-31D0-45D7-BA45-CD8D565A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755" y="2547042"/>
            <a:ext cx="46422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100" b="0" dirty="0">
                <a:solidFill>
                  <a:srgbClr val="FF0000"/>
                </a:solidFill>
              </a:rPr>
              <a:t>Graphing in APQ form is also easy</a:t>
            </a:r>
            <a:endParaRPr lang="en-CA" sz="2100" b="0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37EBA68C-A196-469A-86CA-5FBF3DB5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179" y="3029802"/>
            <a:ext cx="464221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100" b="0" dirty="0">
                <a:solidFill>
                  <a:srgbClr val="FF0000"/>
                </a:solidFill>
              </a:rPr>
              <a:t>All you need to do is find the constants “a”, “p”, and “q”</a:t>
            </a:r>
            <a:endParaRPr lang="en-CA" sz="2100" b="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1659A19-E3C1-4E28-8683-6A6E3EE19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26883"/>
              </p:ext>
            </p:extLst>
          </p:nvPr>
        </p:nvGraphicFramePr>
        <p:xfrm>
          <a:off x="4453502" y="3834223"/>
          <a:ext cx="185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8840" imgH="253800" progId="Equation.DSMT4">
                  <p:embed/>
                </p:oleObj>
              </mc:Choice>
              <mc:Fallback>
                <p:oleObj name="Equation" r:id="rId11" imgW="88884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1659A19-E3C1-4E28-8683-6A6E3EE19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53502" y="3834223"/>
                        <a:ext cx="18589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3864F3F-F1E6-448B-A164-2A0E6DCD1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371686"/>
              </p:ext>
            </p:extLst>
          </p:nvPr>
        </p:nvGraphicFramePr>
        <p:xfrm>
          <a:off x="6853525" y="3918565"/>
          <a:ext cx="18859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01440" imgH="203040" progId="Equation.DSMT4">
                  <p:embed/>
                </p:oleObj>
              </mc:Choice>
              <mc:Fallback>
                <p:oleObj name="Equation" r:id="rId13" imgW="90144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3864F3F-F1E6-448B-A164-2A0E6DCD16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53525" y="3918565"/>
                        <a:ext cx="1885950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B285E79-4C67-4455-96F1-842C49E97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554878"/>
              </p:ext>
            </p:extLst>
          </p:nvPr>
        </p:nvGraphicFramePr>
        <p:xfrm>
          <a:off x="4735349" y="4427476"/>
          <a:ext cx="28432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8640" imgH="279360" progId="Equation.DSMT4">
                  <p:embed/>
                </p:oleObj>
              </mc:Choice>
              <mc:Fallback>
                <p:oleObj name="Equation" r:id="rId15" imgW="135864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B285E79-4C67-4455-96F1-842C49E971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35349" y="4427476"/>
                        <a:ext cx="284321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7D1C593-E939-437E-AD8A-0254BC3A5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064474"/>
              </p:ext>
            </p:extLst>
          </p:nvPr>
        </p:nvGraphicFramePr>
        <p:xfrm>
          <a:off x="4383138" y="5053551"/>
          <a:ext cx="7429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320" imgH="177480" progId="Equation.DSMT4">
                  <p:embed/>
                </p:oleObj>
              </mc:Choice>
              <mc:Fallback>
                <p:oleObj name="Equation" r:id="rId17" imgW="3553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7D1C593-E939-437E-AD8A-0254BC3A5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83138" y="5053551"/>
                        <a:ext cx="74295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8158BBE-F1B9-4837-9AEB-A899B1151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53383"/>
              </p:ext>
            </p:extLst>
          </p:nvPr>
        </p:nvGraphicFramePr>
        <p:xfrm>
          <a:off x="5486132" y="5011664"/>
          <a:ext cx="7969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80880" imgH="203040" progId="Equation.DSMT4">
                  <p:embed/>
                </p:oleObj>
              </mc:Choice>
              <mc:Fallback>
                <p:oleObj name="Equation" r:id="rId19" imgW="38088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8158BBE-F1B9-4837-9AEB-A899B11514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86132" y="5011664"/>
                        <a:ext cx="7969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53B5B71-B48B-4D72-823E-7E2578251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68457"/>
              </p:ext>
            </p:extLst>
          </p:nvPr>
        </p:nvGraphicFramePr>
        <p:xfrm>
          <a:off x="6553248" y="5005168"/>
          <a:ext cx="76993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68280" imgH="203040" progId="Equation.DSMT4">
                  <p:embed/>
                </p:oleObj>
              </mc:Choice>
              <mc:Fallback>
                <p:oleObj name="Equation" r:id="rId21" imgW="3682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53B5B71-B48B-4D72-823E-7E2578251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3248" y="5005168"/>
                        <a:ext cx="769938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BF89BB1-36C8-4A3D-BF76-548D6E490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093410"/>
              </p:ext>
            </p:extLst>
          </p:nvPr>
        </p:nvGraphicFramePr>
        <p:xfrm>
          <a:off x="3913846" y="5688891"/>
          <a:ext cx="17795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50680" imgH="253800" progId="Equation.DSMT4">
                  <p:embed/>
                </p:oleObj>
              </mc:Choice>
              <mc:Fallback>
                <p:oleObj name="Equation" r:id="rId23" imgW="85068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BF89BB1-36C8-4A3D-BF76-548D6E490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13846" y="5688891"/>
                        <a:ext cx="1779588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C35EB76-AB15-4268-B378-BB326583C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190142"/>
              </p:ext>
            </p:extLst>
          </p:nvPr>
        </p:nvGraphicFramePr>
        <p:xfrm>
          <a:off x="6046788" y="5741523"/>
          <a:ext cx="18335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76240" imgH="177480" progId="Equation.DSMT4">
                  <p:embed/>
                </p:oleObj>
              </mc:Choice>
              <mc:Fallback>
                <p:oleObj name="Equation" r:id="rId25" imgW="87624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C35EB76-AB15-4268-B378-BB326583C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046788" y="5741523"/>
                        <a:ext cx="1833562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5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640960" cy="706090"/>
          </a:xfrm>
        </p:spPr>
        <p:txBody>
          <a:bodyPr/>
          <a:lstStyle/>
          <a:p>
            <a:r>
              <a:rPr lang="en-CA" dirty="0"/>
              <a:t>II) Graphing QF: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124744"/>
            <a:ext cx="8287072" cy="5328592"/>
          </a:xfrm>
        </p:spPr>
        <p:txBody>
          <a:bodyPr/>
          <a:lstStyle/>
          <a:p>
            <a:r>
              <a:rPr lang="en-CA" dirty="0"/>
              <a:t>A Quadratic function in vertex form is much easier to graph</a:t>
            </a:r>
          </a:p>
          <a:p>
            <a:r>
              <a:rPr lang="en-CA" dirty="0"/>
              <a:t>Using constants “</a:t>
            </a:r>
            <a:r>
              <a:rPr lang="en-CA" dirty="0" err="1"/>
              <a:t>a”,”p</a:t>
            </a:r>
            <a:r>
              <a:rPr lang="en-CA" dirty="0"/>
              <a:t>”, &amp; “q”, we can find the vertex, which way it opens and the congruency value</a:t>
            </a:r>
          </a:p>
          <a:p>
            <a:endParaRPr lang="en-CA" dirty="0"/>
          </a:p>
          <a:p>
            <a:pPr lvl="1"/>
            <a:r>
              <a:rPr lang="en-CA" sz="2300" dirty="0"/>
              <a:t>Vertex: 			Axis of Symmetry:</a:t>
            </a:r>
            <a:br>
              <a:rPr lang="en-CA" sz="2300" dirty="0"/>
            </a:br>
            <a:endParaRPr lang="en-CA" sz="2300" dirty="0"/>
          </a:p>
          <a:p>
            <a:pPr lvl="1"/>
            <a:r>
              <a:rPr lang="en-CA" sz="2300" dirty="0"/>
              <a:t>Domain:			Range:</a:t>
            </a:r>
          </a:p>
          <a:p>
            <a:pPr lvl="1"/>
            <a:endParaRPr lang="en-CA" sz="2300" dirty="0"/>
          </a:p>
          <a:p>
            <a:pPr lvl="1"/>
            <a:r>
              <a:rPr lang="en-CA" sz="2300" dirty="0"/>
              <a:t>Y intercept:  make x=0, solve for y</a:t>
            </a:r>
            <a:br>
              <a:rPr lang="en-CA" sz="2300" dirty="0"/>
            </a:br>
            <a:endParaRPr lang="en-CA" sz="2300" dirty="0"/>
          </a:p>
          <a:p>
            <a:pPr lvl="1"/>
            <a:r>
              <a:rPr lang="en-CA" sz="2300" dirty="0"/>
              <a:t>X-intercept: make y=0, solve for x</a:t>
            </a:r>
          </a:p>
          <a:p>
            <a:endParaRPr lang="en-CA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003670"/>
              </p:ext>
            </p:extLst>
          </p:nvPr>
        </p:nvGraphicFramePr>
        <p:xfrm>
          <a:off x="3511312" y="275888"/>
          <a:ext cx="3098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726" imgH="279279" progId="Equation.DSMT4">
                  <p:embed/>
                </p:oleObj>
              </mc:Choice>
              <mc:Fallback>
                <p:oleObj name="Equation" r:id="rId3" imgW="1091726" imgH="279279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312" y="275888"/>
                        <a:ext cx="309880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493633"/>
              </p:ext>
            </p:extLst>
          </p:nvPr>
        </p:nvGraphicFramePr>
        <p:xfrm>
          <a:off x="2297240" y="3092378"/>
          <a:ext cx="1054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100" imgH="584200" progId="Equation.DSMT4">
                  <p:embed/>
                </p:oleObj>
              </mc:Choice>
              <mc:Fallback>
                <p:oleObj name="Equation" r:id="rId5" imgW="1054100" imgH="584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240" y="3092378"/>
                        <a:ext cx="10541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84462"/>
              </p:ext>
            </p:extLst>
          </p:nvPr>
        </p:nvGraphicFramePr>
        <p:xfrm>
          <a:off x="6761736" y="3236394"/>
          <a:ext cx="990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170" imgH="355446" progId="Equation.DSMT4">
                  <p:embed/>
                </p:oleObj>
              </mc:Choice>
              <mc:Fallback>
                <p:oleObj name="Equation" r:id="rId7" imgW="990170" imgH="355446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736" y="3236394"/>
                        <a:ext cx="990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88931"/>
              </p:ext>
            </p:extLst>
          </p:nvPr>
        </p:nvGraphicFramePr>
        <p:xfrm>
          <a:off x="2411760" y="4005064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6000" imgH="381000" progId="Equation.DSMT4">
                  <p:embed/>
                </p:oleObj>
              </mc:Choice>
              <mc:Fallback>
                <p:oleObj name="Equation" r:id="rId9" imgW="1016000" imgH="381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05064"/>
                        <a:ext cx="1016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48366"/>
              </p:ext>
            </p:extLst>
          </p:nvPr>
        </p:nvGraphicFramePr>
        <p:xfrm>
          <a:off x="5076056" y="4005064"/>
          <a:ext cx="311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11500" imgH="431800" progId="Equation.DSMT4">
                  <p:embed/>
                </p:oleObj>
              </mc:Choice>
              <mc:Fallback>
                <p:oleObj name="Equation" r:id="rId11" imgW="3111500" imgH="431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005064"/>
                        <a:ext cx="3111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0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5475"/>
          </a:xfrm>
        </p:spPr>
        <p:txBody>
          <a:bodyPr/>
          <a:lstStyle/>
          <a:p>
            <a:pPr>
              <a:defRPr/>
            </a:pPr>
            <a:r>
              <a:rPr lang="en-CA" dirty="0"/>
              <a:t>III) Horizontal Translations</a:t>
            </a:r>
          </a:p>
        </p:txBody>
      </p:sp>
      <p:sp>
        <p:nvSpPr>
          <p:cNvPr id="1052" name="Content Placeholder 2"/>
          <p:cNvSpPr>
            <a:spLocks noGrp="1"/>
          </p:cNvSpPr>
          <p:nvPr>
            <p:ph sz="quarter" idx="1"/>
          </p:nvPr>
        </p:nvSpPr>
        <p:spPr>
          <a:xfrm>
            <a:off x="281355" y="889000"/>
            <a:ext cx="8468750" cy="939800"/>
          </a:xfrm>
        </p:spPr>
        <p:txBody>
          <a:bodyPr>
            <a:normAutofit/>
          </a:bodyPr>
          <a:lstStyle/>
          <a:p>
            <a:r>
              <a:rPr lang="en-CA" dirty="0"/>
              <a:t>A parabola will shift left or right depending on the constant “p” that is  placed inside the brackets with </a:t>
            </a:r>
            <a:r>
              <a:rPr lang="en-CA" i="1" dirty="0"/>
              <a:t>“x”</a:t>
            </a:r>
          </a:p>
        </p:txBody>
      </p:sp>
      <p:graphicFrame>
        <p:nvGraphicFramePr>
          <p:cNvPr id="1026" name="Object 105"/>
          <p:cNvGraphicFramePr>
            <a:graphicFrameLocks noChangeAspect="1"/>
          </p:cNvGraphicFramePr>
          <p:nvPr/>
        </p:nvGraphicFramePr>
        <p:xfrm>
          <a:off x="558800" y="1906588"/>
          <a:ext cx="18764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865" imgH="253890" progId="Equation.DSMT4">
                  <p:embed/>
                </p:oleObj>
              </mc:Choice>
              <mc:Fallback>
                <p:oleObj name="Equation" r:id="rId3" imgW="1002865" imgH="253890" progId="Equation.DSMT4">
                  <p:embed/>
                  <p:pic>
                    <p:nvPicPr>
                      <p:cNvPr id="1026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06588"/>
                        <a:ext cx="18764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227606"/>
              </p:ext>
            </p:extLst>
          </p:nvPr>
        </p:nvGraphicFramePr>
        <p:xfrm>
          <a:off x="2500313" y="1836738"/>
          <a:ext cx="15287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753" imgH="291973" progId="Equation.DSMT4">
                  <p:embed/>
                </p:oleObj>
              </mc:Choice>
              <mc:Fallback>
                <p:oleObj name="Equation" r:id="rId5" imgW="799753" imgH="291973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836738"/>
                        <a:ext cx="15287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1655763" y="1989138"/>
            <a:ext cx="288925" cy="347662"/>
          </a:xfrm>
          <a:prstGeom prst="ellipse">
            <a:avLst/>
          </a:prstGeom>
          <a:noFill/>
          <a:ln>
            <a:solidFill>
              <a:srgbClr val="FF0000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3086100" y="1924050"/>
            <a:ext cx="715963" cy="412750"/>
          </a:xfrm>
          <a:prstGeom prst="ellipse">
            <a:avLst/>
          </a:prstGeom>
          <a:noFill/>
          <a:ln>
            <a:solidFill>
              <a:srgbClr val="FF0000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12677" y="1691982"/>
            <a:ext cx="404903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</a:rPr>
              <a:t>Look inside the brackets to find what </a:t>
            </a:r>
            <a:r>
              <a:rPr lang="en-CA" sz="2000" dirty="0">
                <a:solidFill>
                  <a:srgbClr val="FF0000"/>
                </a:solidFill>
              </a:rPr>
              <a:t>the value of “p” is</a:t>
            </a:r>
            <a:endParaRPr lang="en-CA" sz="2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oup 221"/>
          <p:cNvGrpSpPr>
            <a:grpSpLocks noChangeAspect="1"/>
          </p:cNvGrpSpPr>
          <p:nvPr/>
        </p:nvGrpSpPr>
        <p:grpSpPr bwMode="auto">
          <a:xfrm>
            <a:off x="357188" y="2911475"/>
            <a:ext cx="3532187" cy="3597275"/>
            <a:chOff x="-192" y="707"/>
            <a:chExt cx="2877" cy="2827"/>
          </a:xfrm>
        </p:grpSpPr>
        <p:sp>
          <p:nvSpPr>
            <p:cNvPr id="1062" name="AutoShape 220"/>
            <p:cNvSpPr>
              <a:spLocks noChangeAspect="1" noChangeArrowheads="1" noTextEdit="1"/>
            </p:cNvSpPr>
            <p:nvPr/>
          </p:nvSpPr>
          <p:spPr bwMode="auto">
            <a:xfrm>
              <a:off x="-192" y="707"/>
              <a:ext cx="2877" cy="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" name="Rectangle 222"/>
            <p:cNvSpPr>
              <a:spLocks noChangeArrowheads="1"/>
            </p:cNvSpPr>
            <p:nvPr/>
          </p:nvSpPr>
          <p:spPr bwMode="auto">
            <a:xfrm>
              <a:off x="-189" y="713"/>
              <a:ext cx="2871" cy="2815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" name="Line 223"/>
            <p:cNvSpPr>
              <a:spLocks noChangeShapeType="1"/>
            </p:cNvSpPr>
            <p:nvPr/>
          </p:nvSpPr>
          <p:spPr bwMode="auto">
            <a:xfrm flipV="1">
              <a:off x="50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" name="Line 224"/>
            <p:cNvSpPr>
              <a:spLocks noChangeShapeType="1"/>
            </p:cNvSpPr>
            <p:nvPr/>
          </p:nvSpPr>
          <p:spPr bwMode="auto">
            <a:xfrm flipV="1">
              <a:off x="52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" name="Line 225"/>
            <p:cNvSpPr>
              <a:spLocks noChangeShapeType="1"/>
            </p:cNvSpPr>
            <p:nvPr/>
          </p:nvSpPr>
          <p:spPr bwMode="auto">
            <a:xfrm flipV="1">
              <a:off x="288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" name="Line 226"/>
            <p:cNvSpPr>
              <a:spLocks noChangeShapeType="1"/>
            </p:cNvSpPr>
            <p:nvPr/>
          </p:nvSpPr>
          <p:spPr bwMode="auto">
            <a:xfrm flipV="1">
              <a:off x="29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" name="Line 227"/>
            <p:cNvSpPr>
              <a:spLocks noChangeShapeType="1"/>
            </p:cNvSpPr>
            <p:nvPr/>
          </p:nvSpPr>
          <p:spPr bwMode="auto">
            <a:xfrm flipV="1">
              <a:off x="527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" name="Line 228"/>
            <p:cNvSpPr>
              <a:spLocks noChangeShapeType="1"/>
            </p:cNvSpPr>
            <p:nvPr/>
          </p:nvSpPr>
          <p:spPr bwMode="auto">
            <a:xfrm flipV="1">
              <a:off x="530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" name="Line 229"/>
            <p:cNvSpPr>
              <a:spLocks noChangeShapeType="1"/>
            </p:cNvSpPr>
            <p:nvPr/>
          </p:nvSpPr>
          <p:spPr bwMode="auto">
            <a:xfrm flipV="1">
              <a:off x="766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" name="Line 230"/>
            <p:cNvSpPr>
              <a:spLocks noChangeShapeType="1"/>
            </p:cNvSpPr>
            <p:nvPr/>
          </p:nvSpPr>
          <p:spPr bwMode="auto">
            <a:xfrm flipV="1">
              <a:off x="769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" name="Line 231"/>
            <p:cNvSpPr>
              <a:spLocks noChangeShapeType="1"/>
            </p:cNvSpPr>
            <p:nvPr/>
          </p:nvSpPr>
          <p:spPr bwMode="auto">
            <a:xfrm flipV="1">
              <a:off x="1005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" name="Line 232"/>
            <p:cNvSpPr>
              <a:spLocks noChangeShapeType="1"/>
            </p:cNvSpPr>
            <p:nvPr/>
          </p:nvSpPr>
          <p:spPr bwMode="auto">
            <a:xfrm flipV="1">
              <a:off x="1008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" name="Line 233"/>
            <p:cNvSpPr>
              <a:spLocks noChangeShapeType="1"/>
            </p:cNvSpPr>
            <p:nvPr/>
          </p:nvSpPr>
          <p:spPr bwMode="auto">
            <a:xfrm flipV="1">
              <a:off x="1483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" name="Line 234"/>
            <p:cNvSpPr>
              <a:spLocks noChangeShapeType="1"/>
            </p:cNvSpPr>
            <p:nvPr/>
          </p:nvSpPr>
          <p:spPr bwMode="auto">
            <a:xfrm flipV="1">
              <a:off x="1485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" name="Line 235"/>
            <p:cNvSpPr>
              <a:spLocks noChangeShapeType="1"/>
            </p:cNvSpPr>
            <p:nvPr/>
          </p:nvSpPr>
          <p:spPr bwMode="auto">
            <a:xfrm flipV="1">
              <a:off x="172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" name="Line 236"/>
            <p:cNvSpPr>
              <a:spLocks noChangeShapeType="1"/>
            </p:cNvSpPr>
            <p:nvPr/>
          </p:nvSpPr>
          <p:spPr bwMode="auto">
            <a:xfrm flipV="1">
              <a:off x="1724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" name="Line 237"/>
            <p:cNvSpPr>
              <a:spLocks noChangeShapeType="1"/>
            </p:cNvSpPr>
            <p:nvPr/>
          </p:nvSpPr>
          <p:spPr bwMode="auto">
            <a:xfrm flipV="1">
              <a:off x="1960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" name="Line 238"/>
            <p:cNvSpPr>
              <a:spLocks noChangeShapeType="1"/>
            </p:cNvSpPr>
            <p:nvPr/>
          </p:nvSpPr>
          <p:spPr bwMode="auto">
            <a:xfrm flipV="1">
              <a:off x="1963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" name="Line 239"/>
            <p:cNvSpPr>
              <a:spLocks noChangeShapeType="1"/>
            </p:cNvSpPr>
            <p:nvPr/>
          </p:nvSpPr>
          <p:spPr bwMode="auto">
            <a:xfrm flipV="1">
              <a:off x="2199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" name="Line 240"/>
            <p:cNvSpPr>
              <a:spLocks noChangeShapeType="1"/>
            </p:cNvSpPr>
            <p:nvPr/>
          </p:nvSpPr>
          <p:spPr bwMode="auto">
            <a:xfrm flipV="1">
              <a:off x="2202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" name="Line 241"/>
            <p:cNvSpPr>
              <a:spLocks noChangeShapeType="1"/>
            </p:cNvSpPr>
            <p:nvPr/>
          </p:nvSpPr>
          <p:spPr bwMode="auto">
            <a:xfrm flipV="1">
              <a:off x="2438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" name="Line 242"/>
            <p:cNvSpPr>
              <a:spLocks noChangeShapeType="1"/>
            </p:cNvSpPr>
            <p:nvPr/>
          </p:nvSpPr>
          <p:spPr bwMode="auto">
            <a:xfrm flipV="1">
              <a:off x="244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" name="Line 243"/>
            <p:cNvSpPr>
              <a:spLocks noChangeShapeType="1"/>
            </p:cNvSpPr>
            <p:nvPr/>
          </p:nvSpPr>
          <p:spPr bwMode="auto">
            <a:xfrm>
              <a:off x="-186" y="3260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" name="Line 244"/>
            <p:cNvSpPr>
              <a:spLocks noChangeShapeType="1"/>
            </p:cNvSpPr>
            <p:nvPr/>
          </p:nvSpPr>
          <p:spPr bwMode="auto">
            <a:xfrm>
              <a:off x="-186" y="326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6" name="Line 245"/>
            <p:cNvSpPr>
              <a:spLocks noChangeShapeType="1"/>
            </p:cNvSpPr>
            <p:nvPr/>
          </p:nvSpPr>
          <p:spPr bwMode="auto">
            <a:xfrm>
              <a:off x="-186" y="2753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" name="Line 246"/>
            <p:cNvSpPr>
              <a:spLocks noChangeShapeType="1"/>
            </p:cNvSpPr>
            <p:nvPr/>
          </p:nvSpPr>
          <p:spPr bwMode="auto">
            <a:xfrm>
              <a:off x="-186" y="275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" name="Line 247"/>
            <p:cNvSpPr>
              <a:spLocks noChangeShapeType="1"/>
            </p:cNvSpPr>
            <p:nvPr/>
          </p:nvSpPr>
          <p:spPr bwMode="auto">
            <a:xfrm>
              <a:off x="-186" y="249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" name="Line 248"/>
            <p:cNvSpPr>
              <a:spLocks noChangeShapeType="1"/>
            </p:cNvSpPr>
            <p:nvPr/>
          </p:nvSpPr>
          <p:spPr bwMode="auto">
            <a:xfrm>
              <a:off x="-186" y="2502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" name="Line 249"/>
            <p:cNvSpPr>
              <a:spLocks noChangeShapeType="1"/>
            </p:cNvSpPr>
            <p:nvPr/>
          </p:nvSpPr>
          <p:spPr bwMode="auto">
            <a:xfrm>
              <a:off x="-186" y="2240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" name="Line 250"/>
            <p:cNvSpPr>
              <a:spLocks noChangeShapeType="1"/>
            </p:cNvSpPr>
            <p:nvPr/>
          </p:nvSpPr>
          <p:spPr bwMode="auto">
            <a:xfrm>
              <a:off x="-186" y="224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" name="Line 251"/>
            <p:cNvSpPr>
              <a:spLocks noChangeShapeType="1"/>
            </p:cNvSpPr>
            <p:nvPr/>
          </p:nvSpPr>
          <p:spPr bwMode="auto">
            <a:xfrm>
              <a:off x="-186" y="198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" name="Line 252"/>
            <p:cNvSpPr>
              <a:spLocks noChangeShapeType="1"/>
            </p:cNvSpPr>
            <p:nvPr/>
          </p:nvSpPr>
          <p:spPr bwMode="auto">
            <a:xfrm>
              <a:off x="-186" y="1995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" name="Line 253"/>
            <p:cNvSpPr>
              <a:spLocks noChangeShapeType="1"/>
            </p:cNvSpPr>
            <p:nvPr/>
          </p:nvSpPr>
          <p:spPr bwMode="auto">
            <a:xfrm>
              <a:off x="-186" y="1733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" name="Line 254"/>
            <p:cNvSpPr>
              <a:spLocks noChangeShapeType="1"/>
            </p:cNvSpPr>
            <p:nvPr/>
          </p:nvSpPr>
          <p:spPr bwMode="auto">
            <a:xfrm>
              <a:off x="-186" y="173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" name="Line 255"/>
            <p:cNvSpPr>
              <a:spLocks noChangeShapeType="1"/>
            </p:cNvSpPr>
            <p:nvPr/>
          </p:nvSpPr>
          <p:spPr bwMode="auto">
            <a:xfrm>
              <a:off x="-186" y="147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" name="Line 256"/>
            <p:cNvSpPr>
              <a:spLocks noChangeShapeType="1"/>
            </p:cNvSpPr>
            <p:nvPr/>
          </p:nvSpPr>
          <p:spPr bwMode="auto">
            <a:xfrm>
              <a:off x="-186" y="1482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" name="Line 257"/>
            <p:cNvSpPr>
              <a:spLocks noChangeShapeType="1"/>
            </p:cNvSpPr>
            <p:nvPr/>
          </p:nvSpPr>
          <p:spPr bwMode="auto">
            <a:xfrm>
              <a:off x="-186" y="1220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" name="Line 258"/>
            <p:cNvSpPr>
              <a:spLocks noChangeShapeType="1"/>
            </p:cNvSpPr>
            <p:nvPr/>
          </p:nvSpPr>
          <p:spPr bwMode="auto">
            <a:xfrm>
              <a:off x="-186" y="122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" name="Line 259"/>
            <p:cNvSpPr>
              <a:spLocks noChangeShapeType="1"/>
            </p:cNvSpPr>
            <p:nvPr/>
          </p:nvSpPr>
          <p:spPr bwMode="auto">
            <a:xfrm>
              <a:off x="-186" y="96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" name="Line 260"/>
            <p:cNvSpPr>
              <a:spLocks noChangeShapeType="1"/>
            </p:cNvSpPr>
            <p:nvPr/>
          </p:nvSpPr>
          <p:spPr bwMode="auto">
            <a:xfrm>
              <a:off x="-186" y="975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" name="Line 261"/>
            <p:cNvSpPr>
              <a:spLocks noChangeShapeType="1"/>
            </p:cNvSpPr>
            <p:nvPr/>
          </p:nvSpPr>
          <p:spPr bwMode="auto">
            <a:xfrm>
              <a:off x="-186" y="3004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" name="Line 262"/>
            <p:cNvSpPr>
              <a:spLocks noChangeShapeType="1"/>
            </p:cNvSpPr>
            <p:nvPr/>
          </p:nvSpPr>
          <p:spPr bwMode="auto">
            <a:xfrm>
              <a:off x="-186" y="300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" name="Line 263"/>
            <p:cNvSpPr>
              <a:spLocks noChangeShapeType="1"/>
            </p:cNvSpPr>
            <p:nvPr/>
          </p:nvSpPr>
          <p:spPr bwMode="auto">
            <a:xfrm>
              <a:off x="-186" y="3015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" name="Line 264"/>
            <p:cNvSpPr>
              <a:spLocks noChangeShapeType="1"/>
            </p:cNvSpPr>
            <p:nvPr/>
          </p:nvSpPr>
          <p:spPr bwMode="auto">
            <a:xfrm>
              <a:off x="-186" y="3021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" name="Rectangle 265"/>
            <p:cNvSpPr>
              <a:spLocks noChangeArrowheads="1"/>
            </p:cNvSpPr>
            <p:nvPr/>
          </p:nvSpPr>
          <p:spPr bwMode="auto">
            <a:xfrm>
              <a:off x="2623" y="2829"/>
              <a:ext cx="4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107" name="Freeform 266"/>
            <p:cNvSpPr>
              <a:spLocks/>
            </p:cNvSpPr>
            <p:nvPr/>
          </p:nvSpPr>
          <p:spPr bwMode="auto">
            <a:xfrm>
              <a:off x="2651" y="2963"/>
              <a:ext cx="26" cy="105"/>
            </a:xfrm>
            <a:custGeom>
              <a:avLst/>
              <a:gdLst>
                <a:gd name="T0" fmla="*/ 0 w 26"/>
                <a:gd name="T1" fmla="*/ 0 h 105"/>
                <a:gd name="T2" fmla="*/ 26 w 26"/>
                <a:gd name="T3" fmla="*/ 52 h 105"/>
                <a:gd name="T4" fmla="*/ 0 w 26"/>
                <a:gd name="T5" fmla="*/ 105 h 105"/>
                <a:gd name="T6" fmla="*/ 0 w 26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5"/>
                <a:gd name="T14" fmla="*/ 26 w 26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5">
                  <a:moveTo>
                    <a:pt x="0" y="0"/>
                  </a:moveTo>
                  <a:lnTo>
                    <a:pt x="26" y="52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" name="Line 267"/>
            <p:cNvSpPr>
              <a:spLocks noChangeShapeType="1"/>
            </p:cNvSpPr>
            <p:nvPr/>
          </p:nvSpPr>
          <p:spPr bwMode="auto">
            <a:xfrm flipV="1">
              <a:off x="124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" name="Line 268"/>
            <p:cNvSpPr>
              <a:spLocks noChangeShapeType="1"/>
            </p:cNvSpPr>
            <p:nvPr/>
          </p:nvSpPr>
          <p:spPr bwMode="auto">
            <a:xfrm flipV="1">
              <a:off x="1244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" name="Line 269"/>
            <p:cNvSpPr>
              <a:spLocks noChangeShapeType="1"/>
            </p:cNvSpPr>
            <p:nvPr/>
          </p:nvSpPr>
          <p:spPr bwMode="auto">
            <a:xfrm flipV="1">
              <a:off x="1247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" name="Line 270"/>
            <p:cNvSpPr>
              <a:spLocks noChangeShapeType="1"/>
            </p:cNvSpPr>
            <p:nvPr/>
          </p:nvSpPr>
          <p:spPr bwMode="auto">
            <a:xfrm flipV="1">
              <a:off x="1249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" name="Rectangle 271"/>
            <p:cNvSpPr>
              <a:spLocks noChangeArrowheads="1"/>
            </p:cNvSpPr>
            <p:nvPr/>
          </p:nvSpPr>
          <p:spPr bwMode="auto">
            <a:xfrm>
              <a:off x="1280" y="701"/>
              <a:ext cx="4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113" name="Freeform 272"/>
            <p:cNvSpPr>
              <a:spLocks/>
            </p:cNvSpPr>
            <p:nvPr/>
          </p:nvSpPr>
          <p:spPr bwMode="auto">
            <a:xfrm>
              <a:off x="1221" y="719"/>
              <a:ext cx="51" cy="52"/>
            </a:xfrm>
            <a:custGeom>
              <a:avLst/>
              <a:gdLst>
                <a:gd name="T0" fmla="*/ 0 w 51"/>
                <a:gd name="T1" fmla="*/ 52 h 52"/>
                <a:gd name="T2" fmla="*/ 26 w 51"/>
                <a:gd name="T3" fmla="*/ 0 h 52"/>
                <a:gd name="T4" fmla="*/ 51 w 51"/>
                <a:gd name="T5" fmla="*/ 52 h 52"/>
                <a:gd name="T6" fmla="*/ 0 w 51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2"/>
                <a:gd name="T14" fmla="*/ 51 w 5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2">
                  <a:moveTo>
                    <a:pt x="0" y="52"/>
                  </a:moveTo>
                  <a:lnTo>
                    <a:pt x="26" y="0"/>
                  </a:lnTo>
                  <a:lnTo>
                    <a:pt x="5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" name="Rectangle 273"/>
            <p:cNvSpPr>
              <a:spLocks noChangeArrowheads="1"/>
            </p:cNvSpPr>
            <p:nvPr/>
          </p:nvSpPr>
          <p:spPr bwMode="auto">
            <a:xfrm>
              <a:off x="-189" y="713"/>
              <a:ext cx="2871" cy="281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" name="Line 274"/>
            <p:cNvSpPr>
              <a:spLocks noChangeShapeType="1"/>
            </p:cNvSpPr>
            <p:nvPr/>
          </p:nvSpPr>
          <p:spPr bwMode="auto">
            <a:xfrm>
              <a:off x="52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6" name="Rectangle 275"/>
            <p:cNvSpPr>
              <a:spLocks noChangeArrowheads="1"/>
            </p:cNvSpPr>
            <p:nvPr/>
          </p:nvSpPr>
          <p:spPr bwMode="auto">
            <a:xfrm>
              <a:off x="24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117" name="Line 276"/>
            <p:cNvSpPr>
              <a:spLocks noChangeShapeType="1"/>
            </p:cNvSpPr>
            <p:nvPr/>
          </p:nvSpPr>
          <p:spPr bwMode="auto">
            <a:xfrm>
              <a:off x="291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8" name="Rectangle 277"/>
            <p:cNvSpPr>
              <a:spLocks noChangeArrowheads="1"/>
            </p:cNvSpPr>
            <p:nvPr/>
          </p:nvSpPr>
          <p:spPr bwMode="auto">
            <a:xfrm>
              <a:off x="263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119" name="Line 278"/>
            <p:cNvSpPr>
              <a:spLocks noChangeShapeType="1"/>
            </p:cNvSpPr>
            <p:nvPr/>
          </p:nvSpPr>
          <p:spPr bwMode="auto">
            <a:xfrm>
              <a:off x="530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0" name="Rectangle 279"/>
            <p:cNvSpPr>
              <a:spLocks noChangeArrowheads="1"/>
            </p:cNvSpPr>
            <p:nvPr/>
          </p:nvSpPr>
          <p:spPr bwMode="auto">
            <a:xfrm>
              <a:off x="502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121" name="Line 280"/>
            <p:cNvSpPr>
              <a:spLocks noChangeShapeType="1"/>
            </p:cNvSpPr>
            <p:nvPr/>
          </p:nvSpPr>
          <p:spPr bwMode="auto">
            <a:xfrm>
              <a:off x="769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2" name="Rectangle 281"/>
            <p:cNvSpPr>
              <a:spLocks noChangeArrowheads="1"/>
            </p:cNvSpPr>
            <p:nvPr/>
          </p:nvSpPr>
          <p:spPr bwMode="auto">
            <a:xfrm>
              <a:off x="741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123" name="Line 282"/>
            <p:cNvSpPr>
              <a:spLocks noChangeShapeType="1"/>
            </p:cNvSpPr>
            <p:nvPr/>
          </p:nvSpPr>
          <p:spPr bwMode="auto">
            <a:xfrm>
              <a:off x="1008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4" name="Rectangle 283"/>
            <p:cNvSpPr>
              <a:spLocks noChangeArrowheads="1"/>
            </p:cNvSpPr>
            <p:nvPr/>
          </p:nvSpPr>
          <p:spPr bwMode="auto">
            <a:xfrm>
              <a:off x="980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125" name="Rectangle 284"/>
            <p:cNvSpPr>
              <a:spLocks noChangeArrowheads="1"/>
            </p:cNvSpPr>
            <p:nvPr/>
          </p:nvSpPr>
          <p:spPr bwMode="auto">
            <a:xfrm>
              <a:off x="1258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126" name="Line 285"/>
            <p:cNvSpPr>
              <a:spLocks noChangeShapeType="1"/>
            </p:cNvSpPr>
            <p:nvPr/>
          </p:nvSpPr>
          <p:spPr bwMode="auto">
            <a:xfrm>
              <a:off x="1485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7" name="Rectangle 286"/>
            <p:cNvSpPr>
              <a:spLocks noChangeArrowheads="1"/>
            </p:cNvSpPr>
            <p:nvPr/>
          </p:nvSpPr>
          <p:spPr bwMode="auto">
            <a:xfrm>
              <a:off x="1488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128" name="Line 287"/>
            <p:cNvSpPr>
              <a:spLocks noChangeShapeType="1"/>
            </p:cNvSpPr>
            <p:nvPr/>
          </p:nvSpPr>
          <p:spPr bwMode="auto">
            <a:xfrm>
              <a:off x="1724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" name="Rectangle 288"/>
            <p:cNvSpPr>
              <a:spLocks noChangeArrowheads="1"/>
            </p:cNvSpPr>
            <p:nvPr/>
          </p:nvSpPr>
          <p:spPr bwMode="auto">
            <a:xfrm>
              <a:off x="1727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130" name="Line 289"/>
            <p:cNvSpPr>
              <a:spLocks noChangeShapeType="1"/>
            </p:cNvSpPr>
            <p:nvPr/>
          </p:nvSpPr>
          <p:spPr bwMode="auto">
            <a:xfrm>
              <a:off x="1963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1" name="Rectangle 290"/>
            <p:cNvSpPr>
              <a:spLocks noChangeArrowheads="1"/>
            </p:cNvSpPr>
            <p:nvPr/>
          </p:nvSpPr>
          <p:spPr bwMode="auto">
            <a:xfrm>
              <a:off x="1966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132" name="Line 291"/>
            <p:cNvSpPr>
              <a:spLocks noChangeShapeType="1"/>
            </p:cNvSpPr>
            <p:nvPr/>
          </p:nvSpPr>
          <p:spPr bwMode="auto">
            <a:xfrm>
              <a:off x="2202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3" name="Rectangle 292"/>
            <p:cNvSpPr>
              <a:spLocks noChangeArrowheads="1"/>
            </p:cNvSpPr>
            <p:nvPr/>
          </p:nvSpPr>
          <p:spPr bwMode="auto">
            <a:xfrm>
              <a:off x="2205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134" name="Line 293"/>
            <p:cNvSpPr>
              <a:spLocks noChangeShapeType="1"/>
            </p:cNvSpPr>
            <p:nvPr/>
          </p:nvSpPr>
          <p:spPr bwMode="auto">
            <a:xfrm>
              <a:off x="2441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5" name="Rectangle 294"/>
            <p:cNvSpPr>
              <a:spLocks noChangeArrowheads="1"/>
            </p:cNvSpPr>
            <p:nvPr/>
          </p:nvSpPr>
          <p:spPr bwMode="auto">
            <a:xfrm>
              <a:off x="2443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136" name="Rectangle 295"/>
            <p:cNvSpPr>
              <a:spLocks noChangeArrowheads="1"/>
            </p:cNvSpPr>
            <p:nvPr/>
          </p:nvSpPr>
          <p:spPr bwMode="auto">
            <a:xfrm>
              <a:off x="1171" y="3208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137" name="Line 296"/>
            <p:cNvSpPr>
              <a:spLocks noChangeShapeType="1"/>
            </p:cNvSpPr>
            <p:nvPr/>
          </p:nvSpPr>
          <p:spPr bwMode="auto">
            <a:xfrm>
              <a:off x="1230" y="326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8" name="Rectangle 297"/>
            <p:cNvSpPr>
              <a:spLocks noChangeArrowheads="1"/>
            </p:cNvSpPr>
            <p:nvPr/>
          </p:nvSpPr>
          <p:spPr bwMode="auto">
            <a:xfrm>
              <a:off x="1199" y="2701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139" name="Line 298"/>
            <p:cNvSpPr>
              <a:spLocks noChangeShapeType="1"/>
            </p:cNvSpPr>
            <p:nvPr/>
          </p:nvSpPr>
          <p:spPr bwMode="auto">
            <a:xfrm>
              <a:off x="1230" y="2759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0" name="Rectangle 299"/>
            <p:cNvSpPr>
              <a:spLocks noChangeArrowheads="1"/>
            </p:cNvSpPr>
            <p:nvPr/>
          </p:nvSpPr>
          <p:spPr bwMode="auto">
            <a:xfrm>
              <a:off x="1199" y="2444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141" name="Line 300"/>
            <p:cNvSpPr>
              <a:spLocks noChangeShapeType="1"/>
            </p:cNvSpPr>
            <p:nvPr/>
          </p:nvSpPr>
          <p:spPr bwMode="auto">
            <a:xfrm>
              <a:off x="1230" y="250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2" name="Rectangle 301"/>
            <p:cNvSpPr>
              <a:spLocks noChangeArrowheads="1"/>
            </p:cNvSpPr>
            <p:nvPr/>
          </p:nvSpPr>
          <p:spPr bwMode="auto">
            <a:xfrm>
              <a:off x="1199" y="2188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143" name="Line 302"/>
            <p:cNvSpPr>
              <a:spLocks noChangeShapeType="1"/>
            </p:cNvSpPr>
            <p:nvPr/>
          </p:nvSpPr>
          <p:spPr bwMode="auto">
            <a:xfrm>
              <a:off x="1230" y="224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4" name="Rectangle 303"/>
            <p:cNvSpPr>
              <a:spLocks noChangeArrowheads="1"/>
            </p:cNvSpPr>
            <p:nvPr/>
          </p:nvSpPr>
          <p:spPr bwMode="auto">
            <a:xfrm>
              <a:off x="1199" y="1937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145" name="Line 304"/>
            <p:cNvSpPr>
              <a:spLocks noChangeShapeType="1"/>
            </p:cNvSpPr>
            <p:nvPr/>
          </p:nvSpPr>
          <p:spPr bwMode="auto">
            <a:xfrm>
              <a:off x="1230" y="1995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6" name="Rectangle 305"/>
            <p:cNvSpPr>
              <a:spLocks noChangeArrowheads="1"/>
            </p:cNvSpPr>
            <p:nvPr/>
          </p:nvSpPr>
          <p:spPr bwMode="auto">
            <a:xfrm>
              <a:off x="1199" y="1680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147" name="Line 306"/>
            <p:cNvSpPr>
              <a:spLocks noChangeShapeType="1"/>
            </p:cNvSpPr>
            <p:nvPr/>
          </p:nvSpPr>
          <p:spPr bwMode="auto">
            <a:xfrm>
              <a:off x="1230" y="1739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8" name="Rectangle 307"/>
            <p:cNvSpPr>
              <a:spLocks noChangeArrowheads="1"/>
            </p:cNvSpPr>
            <p:nvPr/>
          </p:nvSpPr>
          <p:spPr bwMode="auto">
            <a:xfrm>
              <a:off x="1199" y="1424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49" name="Line 308"/>
            <p:cNvSpPr>
              <a:spLocks noChangeShapeType="1"/>
            </p:cNvSpPr>
            <p:nvPr/>
          </p:nvSpPr>
          <p:spPr bwMode="auto">
            <a:xfrm>
              <a:off x="1230" y="148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0" name="Rectangle 309"/>
            <p:cNvSpPr>
              <a:spLocks noChangeArrowheads="1"/>
            </p:cNvSpPr>
            <p:nvPr/>
          </p:nvSpPr>
          <p:spPr bwMode="auto">
            <a:xfrm>
              <a:off x="1199" y="1167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1151" name="Line 310"/>
            <p:cNvSpPr>
              <a:spLocks noChangeShapeType="1"/>
            </p:cNvSpPr>
            <p:nvPr/>
          </p:nvSpPr>
          <p:spPr bwMode="auto">
            <a:xfrm>
              <a:off x="1230" y="122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2" name="Rectangle 311"/>
            <p:cNvSpPr>
              <a:spLocks noChangeArrowheads="1"/>
            </p:cNvSpPr>
            <p:nvPr/>
          </p:nvSpPr>
          <p:spPr bwMode="auto">
            <a:xfrm>
              <a:off x="1199" y="917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153" name="Line 312"/>
            <p:cNvSpPr>
              <a:spLocks noChangeShapeType="1"/>
            </p:cNvSpPr>
            <p:nvPr/>
          </p:nvSpPr>
          <p:spPr bwMode="auto">
            <a:xfrm>
              <a:off x="1230" y="975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4" name="Rectangle 313"/>
            <p:cNvSpPr>
              <a:spLocks noChangeArrowheads="1"/>
            </p:cNvSpPr>
            <p:nvPr/>
          </p:nvSpPr>
          <p:spPr bwMode="auto">
            <a:xfrm>
              <a:off x="-189" y="713"/>
              <a:ext cx="2871" cy="281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57" name="Freeform 135"/>
          <p:cNvSpPr>
            <a:spLocks/>
          </p:cNvSpPr>
          <p:nvPr/>
        </p:nvSpPr>
        <p:spPr bwMode="auto">
          <a:xfrm>
            <a:off x="1243013" y="2801938"/>
            <a:ext cx="1776412" cy="3025775"/>
          </a:xfrm>
          <a:custGeom>
            <a:avLst/>
            <a:gdLst>
              <a:gd name="T0" fmla="*/ 2147483647 w 320"/>
              <a:gd name="T1" fmla="*/ 2147483647 h 330"/>
              <a:gd name="T2" fmla="*/ 2147483647 w 320"/>
              <a:gd name="T3" fmla="*/ 2147483647 h 330"/>
              <a:gd name="T4" fmla="*/ 2147483647 w 320"/>
              <a:gd name="T5" fmla="*/ 2147483647 h 330"/>
              <a:gd name="T6" fmla="*/ 2147483647 w 320"/>
              <a:gd name="T7" fmla="*/ 2147483647 h 330"/>
              <a:gd name="T8" fmla="*/ 2147483647 w 320"/>
              <a:gd name="T9" fmla="*/ 2147483647 h 330"/>
              <a:gd name="T10" fmla="*/ 2147483647 w 320"/>
              <a:gd name="T11" fmla="*/ 2147483647 h 330"/>
              <a:gd name="T12" fmla="*/ 2147483647 w 320"/>
              <a:gd name="T13" fmla="*/ 2147483647 h 330"/>
              <a:gd name="T14" fmla="*/ 2147483647 w 320"/>
              <a:gd name="T15" fmla="*/ 2147483647 h 330"/>
              <a:gd name="T16" fmla="*/ 2147483647 w 320"/>
              <a:gd name="T17" fmla="*/ 2147483647 h 330"/>
              <a:gd name="T18" fmla="*/ 2147483647 w 320"/>
              <a:gd name="T19" fmla="*/ 2147483647 h 330"/>
              <a:gd name="T20" fmla="*/ 2147483647 w 320"/>
              <a:gd name="T21" fmla="*/ 2147483647 h 330"/>
              <a:gd name="T22" fmla="*/ 2147483647 w 320"/>
              <a:gd name="T23" fmla="*/ 2147483647 h 330"/>
              <a:gd name="T24" fmla="*/ 2147483647 w 320"/>
              <a:gd name="T25" fmla="*/ 2147483647 h 330"/>
              <a:gd name="T26" fmla="*/ 2147483647 w 320"/>
              <a:gd name="T27" fmla="*/ 2147483647 h 330"/>
              <a:gd name="T28" fmla="*/ 2147483647 w 320"/>
              <a:gd name="T29" fmla="*/ 2147483647 h 330"/>
              <a:gd name="T30" fmla="*/ 2147483647 w 320"/>
              <a:gd name="T31" fmla="*/ 2147483647 h 330"/>
              <a:gd name="T32" fmla="*/ 2147483647 w 320"/>
              <a:gd name="T33" fmla="*/ 2147483647 h 330"/>
              <a:gd name="T34" fmla="*/ 2147483647 w 320"/>
              <a:gd name="T35" fmla="*/ 2147483647 h 330"/>
              <a:gd name="T36" fmla="*/ 2147483647 w 320"/>
              <a:gd name="T37" fmla="*/ 2147483647 h 330"/>
              <a:gd name="T38" fmla="*/ 2147483647 w 320"/>
              <a:gd name="T39" fmla="*/ 2147483647 h 330"/>
              <a:gd name="T40" fmla="*/ 2147483647 w 320"/>
              <a:gd name="T41" fmla="*/ 2147483647 h 330"/>
              <a:gd name="T42" fmla="*/ 2147483647 w 320"/>
              <a:gd name="T43" fmla="*/ 2147483647 h 330"/>
              <a:gd name="T44" fmla="*/ 2147483647 w 320"/>
              <a:gd name="T45" fmla="*/ 2147483647 h 330"/>
              <a:gd name="T46" fmla="*/ 2147483647 w 320"/>
              <a:gd name="T47" fmla="*/ 2147483647 h 330"/>
              <a:gd name="T48" fmla="*/ 2147483647 w 320"/>
              <a:gd name="T49" fmla="*/ 2147483647 h 330"/>
              <a:gd name="T50" fmla="*/ 2147483647 w 320"/>
              <a:gd name="T51" fmla="*/ 2147483647 h 330"/>
              <a:gd name="T52" fmla="*/ 2147483647 w 320"/>
              <a:gd name="T53" fmla="*/ 2147483647 h 330"/>
              <a:gd name="T54" fmla="*/ 2147483647 w 320"/>
              <a:gd name="T55" fmla="*/ 2147483647 h 330"/>
              <a:gd name="T56" fmla="*/ 2147483647 w 320"/>
              <a:gd name="T57" fmla="*/ 2147483647 h 330"/>
              <a:gd name="T58" fmla="*/ 2147483647 w 320"/>
              <a:gd name="T59" fmla="*/ 2147483647 h 330"/>
              <a:gd name="T60" fmla="*/ 2147483647 w 320"/>
              <a:gd name="T61" fmla="*/ 2147483647 h 330"/>
              <a:gd name="T62" fmla="*/ 2147483647 w 320"/>
              <a:gd name="T63" fmla="*/ 2147483647 h 330"/>
              <a:gd name="T64" fmla="*/ 2147483647 w 320"/>
              <a:gd name="T65" fmla="*/ 2147483647 h 330"/>
              <a:gd name="T66" fmla="*/ 2147483647 w 320"/>
              <a:gd name="T67" fmla="*/ 2147483647 h 330"/>
              <a:gd name="T68" fmla="*/ 2147483647 w 320"/>
              <a:gd name="T69" fmla="*/ 2147483647 h 330"/>
              <a:gd name="T70" fmla="*/ 2147483647 w 320"/>
              <a:gd name="T71" fmla="*/ 2147483647 h 330"/>
              <a:gd name="T72" fmla="*/ 2147483647 w 320"/>
              <a:gd name="T73" fmla="*/ 2147483647 h 330"/>
              <a:gd name="T74" fmla="*/ 2147483647 w 320"/>
              <a:gd name="T75" fmla="*/ 2147483647 h 330"/>
              <a:gd name="T76" fmla="*/ 2147483647 w 320"/>
              <a:gd name="T77" fmla="*/ 2147483647 h 330"/>
              <a:gd name="T78" fmla="*/ 2147483647 w 320"/>
              <a:gd name="T79" fmla="*/ 2147483647 h 330"/>
              <a:gd name="T80" fmla="*/ 2147483647 w 320"/>
              <a:gd name="T81" fmla="*/ 2147483647 h 330"/>
              <a:gd name="T82" fmla="*/ 2147483647 w 320"/>
              <a:gd name="T83" fmla="*/ 2147483647 h 330"/>
              <a:gd name="T84" fmla="*/ 2147483647 w 320"/>
              <a:gd name="T85" fmla="*/ 2147483647 h 330"/>
              <a:gd name="T86" fmla="*/ 2147483647 w 320"/>
              <a:gd name="T87" fmla="*/ 2147483647 h 330"/>
              <a:gd name="T88" fmla="*/ 2147483647 w 320"/>
              <a:gd name="T89" fmla="*/ 2147483647 h 330"/>
              <a:gd name="T90" fmla="*/ 2147483647 w 320"/>
              <a:gd name="T91" fmla="*/ 2147483647 h 330"/>
              <a:gd name="T92" fmla="*/ 2147483647 w 320"/>
              <a:gd name="T93" fmla="*/ 2147483647 h 330"/>
              <a:gd name="T94" fmla="*/ 2147483647 w 320"/>
              <a:gd name="T95" fmla="*/ 2147483647 h 330"/>
              <a:gd name="T96" fmla="*/ 2147483647 w 320"/>
              <a:gd name="T97" fmla="*/ 2147483647 h 330"/>
              <a:gd name="T98" fmla="*/ 2147483647 w 320"/>
              <a:gd name="T99" fmla="*/ 2147483647 h 330"/>
              <a:gd name="T100" fmla="*/ 2147483647 w 320"/>
              <a:gd name="T101" fmla="*/ 2147483647 h 330"/>
              <a:gd name="T102" fmla="*/ 2147483647 w 320"/>
              <a:gd name="T103" fmla="*/ 2147483647 h 330"/>
              <a:gd name="T104" fmla="*/ 2147483647 w 320"/>
              <a:gd name="T105" fmla="*/ 2147483647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6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195763" y="3082925"/>
          <a:ext cx="830262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307" imgH="1777229" progId="Equation.DSMT4">
                  <p:embed/>
                </p:oleObj>
              </mc:Choice>
              <mc:Fallback>
                <p:oleObj name="Equation" r:id="rId7" imgW="444307" imgH="1777229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3082925"/>
                        <a:ext cx="830262" cy="333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040318"/>
              </p:ext>
            </p:extLst>
          </p:nvPr>
        </p:nvGraphicFramePr>
        <p:xfrm>
          <a:off x="6202338" y="2982913"/>
          <a:ext cx="1495425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00100" imgH="1816100" progId="Equation.DSMT4">
                  <p:embed/>
                </p:oleObj>
              </mc:Choice>
              <mc:Fallback>
                <p:oleObj name="Equation" r:id="rId9" imgW="800100" imgH="181610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38" y="2982913"/>
                        <a:ext cx="1495425" cy="340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252913" y="4141788"/>
          <a:ext cx="236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4141788"/>
                        <a:ext cx="2365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273550" y="4602163"/>
          <a:ext cx="1889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468" imgH="164885" progId="Equation.DSMT4">
                  <p:embed/>
                </p:oleObj>
              </mc:Choice>
              <mc:Fallback>
                <p:oleObj name="Equation" r:id="rId13" imgW="101468" imgH="164885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4602163"/>
                        <a:ext cx="188913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230688" y="5062538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80" imgH="164814" progId="Equation.DSMT4">
                  <p:embed/>
                </p:oleObj>
              </mc:Choice>
              <mc:Fallback>
                <p:oleObj name="Equation" r:id="rId15" imgW="126780" imgH="164814" progId="Equation.DSMT4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5062538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256088" y="5511800"/>
          <a:ext cx="2111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5511800"/>
                        <a:ext cx="2111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152900" y="5980113"/>
          <a:ext cx="3762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24" imgH="164957" progId="Equation.DSMT4">
                  <p:embed/>
                </p:oleObj>
              </mc:Choice>
              <mc:Fallback>
                <p:oleObj name="Equation" r:id="rId19" imgW="203024" imgH="164957" progId="Equation.DSMT4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980113"/>
                        <a:ext cx="3762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228661"/>
              </p:ext>
            </p:extLst>
          </p:nvPr>
        </p:nvGraphicFramePr>
        <p:xfrm>
          <a:off x="6500788" y="4119563"/>
          <a:ext cx="2127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102" imgH="177492" progId="Equation.DSMT4">
                  <p:embed/>
                </p:oleObj>
              </mc:Choice>
              <mc:Fallback>
                <p:oleObj name="Equation" r:id="rId21" imgW="114102" imgH="177492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788" y="4119563"/>
                        <a:ext cx="2127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20766"/>
              </p:ext>
            </p:extLst>
          </p:nvPr>
        </p:nvGraphicFramePr>
        <p:xfrm>
          <a:off x="6489676" y="4579938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80" imgH="164814" progId="Equation.DSMT4">
                  <p:embed/>
                </p:oleObj>
              </mc:Choice>
              <mc:Fallback>
                <p:oleObj name="Equation" r:id="rId23" imgW="126780" imgH="164814" progId="Equation.DSMT4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676" y="4579938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354696"/>
              </p:ext>
            </p:extLst>
          </p:nvPr>
        </p:nvGraphicFramePr>
        <p:xfrm>
          <a:off x="6467451" y="5029200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1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451" y="5029200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89302"/>
              </p:ext>
            </p:extLst>
          </p:nvPr>
        </p:nvGraphicFramePr>
        <p:xfrm>
          <a:off x="6483326" y="5489575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5" imgH="177415" progId="Equation.DSMT4">
                  <p:embed/>
                </p:oleObj>
              </mc:Choice>
              <mc:Fallback>
                <p:oleObj name="Equation" r:id="rId27" imgW="126725" imgH="177415" progId="Equation.DSMT4">
                  <p:embed/>
                  <p:pic>
                    <p:nvPicPr>
                      <p:cNvPr id="10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26" y="5489575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13551"/>
              </p:ext>
            </p:extLst>
          </p:nvPr>
        </p:nvGraphicFramePr>
        <p:xfrm>
          <a:off x="6459513" y="5957888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80" imgH="164814" progId="Equation.DSMT4">
                  <p:embed/>
                </p:oleObj>
              </mc:Choice>
              <mc:Fallback>
                <p:oleObj name="Equation" r:id="rId29" imgW="126780" imgH="164814" progId="Equation.DSMT4">
                  <p:embed/>
                  <p:pic>
                    <p:nvPicPr>
                      <p:cNvPr id="1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13" y="5957888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4622800" y="4148138"/>
          <a:ext cx="236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6725" imgH="177415" progId="Equation.DSMT4">
                  <p:embed/>
                </p:oleObj>
              </mc:Choice>
              <mc:Fallback>
                <p:oleObj name="Equation" r:id="rId31" imgW="126725" imgH="177415" progId="Equation.DSMT4">
                  <p:embed/>
                  <p:pic>
                    <p:nvPicPr>
                      <p:cNvPr id="10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4148138"/>
                        <a:ext cx="23653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4645025" y="4608513"/>
          <a:ext cx="1889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1468" imgH="164885" progId="Equation.DSMT4">
                  <p:embed/>
                </p:oleObj>
              </mc:Choice>
              <mc:Fallback>
                <p:oleObj name="Equation" r:id="rId32" imgW="101468" imgH="164885" progId="Equation.DSMT4">
                  <p:embed/>
                  <p:pic>
                    <p:nvPicPr>
                      <p:cNvPr id="10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608513"/>
                        <a:ext cx="188913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4600575" y="5068888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80" imgH="164814" progId="Equation.DSMT4">
                  <p:embed/>
                </p:oleObj>
              </mc:Choice>
              <mc:Fallback>
                <p:oleObj name="Equation" r:id="rId33" imgW="126780" imgH="164814" progId="Equation.DSMT4">
                  <p:embed/>
                  <p:pic>
                    <p:nvPicPr>
                      <p:cNvPr id="10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5068888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4616450" y="5518150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26725" imgH="177415" progId="Equation.DSMT4">
                  <p:embed/>
                </p:oleObj>
              </mc:Choice>
              <mc:Fallback>
                <p:oleObj name="Equation" r:id="rId35" imgW="126725" imgH="177415" progId="Equation.DSMT4">
                  <p:embed/>
                  <p:pic>
                    <p:nvPicPr>
                      <p:cNvPr id="104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518150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4632325" y="5986463"/>
          <a:ext cx="1873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1468" imgH="164885" progId="Equation.DSMT4">
                  <p:embed/>
                </p:oleObj>
              </mc:Choice>
              <mc:Fallback>
                <p:oleObj name="Equation" r:id="rId37" imgW="101468" imgH="164885" progId="Equation.DSMT4">
                  <p:embed/>
                  <p:pic>
                    <p:nvPicPr>
                      <p:cNvPr id="10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5986463"/>
                        <a:ext cx="187325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82077"/>
              </p:ext>
            </p:extLst>
          </p:nvPr>
        </p:nvGraphicFramePr>
        <p:xfrm>
          <a:off x="6902426" y="4113213"/>
          <a:ext cx="236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6725" imgH="177415" progId="Equation.DSMT4">
                  <p:embed/>
                </p:oleObj>
              </mc:Choice>
              <mc:Fallback>
                <p:oleObj name="Equation" r:id="rId39" imgW="126725" imgH="177415" progId="Equation.DSMT4">
                  <p:embed/>
                  <p:pic>
                    <p:nvPicPr>
                      <p:cNvPr id="104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26" y="4113213"/>
                        <a:ext cx="2365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30726"/>
              </p:ext>
            </p:extLst>
          </p:nvPr>
        </p:nvGraphicFramePr>
        <p:xfrm>
          <a:off x="6924651" y="4572000"/>
          <a:ext cx="1889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01468" imgH="164885" progId="Equation.DSMT4">
                  <p:embed/>
                </p:oleObj>
              </mc:Choice>
              <mc:Fallback>
                <p:oleObj name="Equation" r:id="rId40" imgW="101468" imgH="164885" progId="Equation.DSMT4">
                  <p:embed/>
                  <p:pic>
                    <p:nvPicPr>
                      <p:cNvPr id="10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51" y="4572000"/>
                        <a:ext cx="188912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66238"/>
              </p:ext>
            </p:extLst>
          </p:nvPr>
        </p:nvGraphicFramePr>
        <p:xfrm>
          <a:off x="6881788" y="5032375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26780" imgH="164814" progId="Equation.DSMT4">
                  <p:embed/>
                </p:oleObj>
              </mc:Choice>
              <mc:Fallback>
                <p:oleObj name="Equation" r:id="rId41" imgW="126780" imgH="164814" progId="Equation.DSMT4">
                  <p:embed/>
                  <p:pic>
                    <p:nvPicPr>
                      <p:cNvPr id="10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788" y="5032375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88898"/>
              </p:ext>
            </p:extLst>
          </p:nvPr>
        </p:nvGraphicFramePr>
        <p:xfrm>
          <a:off x="6896076" y="5481638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26725" imgH="177415" progId="Equation.DSMT4">
                  <p:embed/>
                </p:oleObj>
              </mc:Choice>
              <mc:Fallback>
                <p:oleObj name="Equation" r:id="rId42" imgW="126725" imgH="177415" progId="Equation.DSMT4">
                  <p:embed/>
                  <p:pic>
                    <p:nvPicPr>
                      <p:cNvPr id="104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076" y="5481638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881119"/>
              </p:ext>
            </p:extLst>
          </p:nvPr>
        </p:nvGraphicFramePr>
        <p:xfrm>
          <a:off x="6911951" y="5949950"/>
          <a:ext cx="1873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01468" imgH="164885" progId="Equation.DSMT4">
                  <p:embed/>
                </p:oleObj>
              </mc:Choice>
              <mc:Fallback>
                <p:oleObj name="Equation" r:id="rId43" imgW="101468" imgH="164885" progId="Equation.DSMT4">
                  <p:embed/>
                  <p:pic>
                    <p:nvPicPr>
                      <p:cNvPr id="10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51" y="5949950"/>
                        <a:ext cx="187325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Freeform 135"/>
          <p:cNvSpPr>
            <a:spLocks/>
          </p:cNvSpPr>
          <p:nvPr/>
        </p:nvSpPr>
        <p:spPr bwMode="auto">
          <a:xfrm>
            <a:off x="2135188" y="2819400"/>
            <a:ext cx="1776412" cy="3027363"/>
          </a:xfrm>
          <a:custGeom>
            <a:avLst/>
            <a:gdLst>
              <a:gd name="T0" fmla="*/ 2147483647 w 320"/>
              <a:gd name="T1" fmla="*/ 2147483647 h 330"/>
              <a:gd name="T2" fmla="*/ 2147483647 w 320"/>
              <a:gd name="T3" fmla="*/ 2147483647 h 330"/>
              <a:gd name="T4" fmla="*/ 2147483647 w 320"/>
              <a:gd name="T5" fmla="*/ 2147483647 h 330"/>
              <a:gd name="T6" fmla="*/ 2147483647 w 320"/>
              <a:gd name="T7" fmla="*/ 2147483647 h 330"/>
              <a:gd name="T8" fmla="*/ 2147483647 w 320"/>
              <a:gd name="T9" fmla="*/ 2147483647 h 330"/>
              <a:gd name="T10" fmla="*/ 2147483647 w 320"/>
              <a:gd name="T11" fmla="*/ 2147483647 h 330"/>
              <a:gd name="T12" fmla="*/ 2147483647 w 320"/>
              <a:gd name="T13" fmla="*/ 2147483647 h 330"/>
              <a:gd name="T14" fmla="*/ 2147483647 w 320"/>
              <a:gd name="T15" fmla="*/ 2147483647 h 330"/>
              <a:gd name="T16" fmla="*/ 2147483647 w 320"/>
              <a:gd name="T17" fmla="*/ 2147483647 h 330"/>
              <a:gd name="T18" fmla="*/ 2147483647 w 320"/>
              <a:gd name="T19" fmla="*/ 2147483647 h 330"/>
              <a:gd name="T20" fmla="*/ 2147483647 w 320"/>
              <a:gd name="T21" fmla="*/ 2147483647 h 330"/>
              <a:gd name="T22" fmla="*/ 2147483647 w 320"/>
              <a:gd name="T23" fmla="*/ 2147483647 h 330"/>
              <a:gd name="T24" fmla="*/ 2147483647 w 320"/>
              <a:gd name="T25" fmla="*/ 2147483647 h 330"/>
              <a:gd name="T26" fmla="*/ 2147483647 w 320"/>
              <a:gd name="T27" fmla="*/ 2147483647 h 330"/>
              <a:gd name="T28" fmla="*/ 2147483647 w 320"/>
              <a:gd name="T29" fmla="*/ 2147483647 h 330"/>
              <a:gd name="T30" fmla="*/ 2147483647 w 320"/>
              <a:gd name="T31" fmla="*/ 2147483647 h 330"/>
              <a:gd name="T32" fmla="*/ 2147483647 w 320"/>
              <a:gd name="T33" fmla="*/ 2147483647 h 330"/>
              <a:gd name="T34" fmla="*/ 2147483647 w 320"/>
              <a:gd name="T35" fmla="*/ 2147483647 h 330"/>
              <a:gd name="T36" fmla="*/ 2147483647 w 320"/>
              <a:gd name="T37" fmla="*/ 2147483647 h 330"/>
              <a:gd name="T38" fmla="*/ 2147483647 w 320"/>
              <a:gd name="T39" fmla="*/ 2147483647 h 330"/>
              <a:gd name="T40" fmla="*/ 2147483647 w 320"/>
              <a:gd name="T41" fmla="*/ 2147483647 h 330"/>
              <a:gd name="T42" fmla="*/ 2147483647 w 320"/>
              <a:gd name="T43" fmla="*/ 2147483647 h 330"/>
              <a:gd name="T44" fmla="*/ 2147483647 w 320"/>
              <a:gd name="T45" fmla="*/ 2147483647 h 330"/>
              <a:gd name="T46" fmla="*/ 2147483647 w 320"/>
              <a:gd name="T47" fmla="*/ 2147483647 h 330"/>
              <a:gd name="T48" fmla="*/ 2147483647 w 320"/>
              <a:gd name="T49" fmla="*/ 2147483647 h 330"/>
              <a:gd name="T50" fmla="*/ 2147483647 w 320"/>
              <a:gd name="T51" fmla="*/ 2147483647 h 330"/>
              <a:gd name="T52" fmla="*/ 2147483647 w 320"/>
              <a:gd name="T53" fmla="*/ 2147483647 h 330"/>
              <a:gd name="T54" fmla="*/ 2147483647 w 320"/>
              <a:gd name="T55" fmla="*/ 2147483647 h 330"/>
              <a:gd name="T56" fmla="*/ 2147483647 w 320"/>
              <a:gd name="T57" fmla="*/ 2147483647 h 330"/>
              <a:gd name="T58" fmla="*/ 2147483647 w 320"/>
              <a:gd name="T59" fmla="*/ 2147483647 h 330"/>
              <a:gd name="T60" fmla="*/ 2147483647 w 320"/>
              <a:gd name="T61" fmla="*/ 2147483647 h 330"/>
              <a:gd name="T62" fmla="*/ 2147483647 w 320"/>
              <a:gd name="T63" fmla="*/ 2147483647 h 330"/>
              <a:gd name="T64" fmla="*/ 2147483647 w 320"/>
              <a:gd name="T65" fmla="*/ 2147483647 h 330"/>
              <a:gd name="T66" fmla="*/ 2147483647 w 320"/>
              <a:gd name="T67" fmla="*/ 2147483647 h 330"/>
              <a:gd name="T68" fmla="*/ 2147483647 w 320"/>
              <a:gd name="T69" fmla="*/ 2147483647 h 330"/>
              <a:gd name="T70" fmla="*/ 2147483647 w 320"/>
              <a:gd name="T71" fmla="*/ 2147483647 h 330"/>
              <a:gd name="T72" fmla="*/ 2147483647 w 320"/>
              <a:gd name="T73" fmla="*/ 2147483647 h 330"/>
              <a:gd name="T74" fmla="*/ 2147483647 w 320"/>
              <a:gd name="T75" fmla="*/ 2147483647 h 330"/>
              <a:gd name="T76" fmla="*/ 2147483647 w 320"/>
              <a:gd name="T77" fmla="*/ 2147483647 h 330"/>
              <a:gd name="T78" fmla="*/ 2147483647 w 320"/>
              <a:gd name="T79" fmla="*/ 2147483647 h 330"/>
              <a:gd name="T80" fmla="*/ 2147483647 w 320"/>
              <a:gd name="T81" fmla="*/ 2147483647 h 330"/>
              <a:gd name="T82" fmla="*/ 2147483647 w 320"/>
              <a:gd name="T83" fmla="*/ 2147483647 h 330"/>
              <a:gd name="T84" fmla="*/ 2147483647 w 320"/>
              <a:gd name="T85" fmla="*/ 2147483647 h 330"/>
              <a:gd name="T86" fmla="*/ 2147483647 w 320"/>
              <a:gd name="T87" fmla="*/ 2147483647 h 330"/>
              <a:gd name="T88" fmla="*/ 2147483647 w 320"/>
              <a:gd name="T89" fmla="*/ 2147483647 h 330"/>
              <a:gd name="T90" fmla="*/ 2147483647 w 320"/>
              <a:gd name="T91" fmla="*/ 2147483647 h 330"/>
              <a:gd name="T92" fmla="*/ 2147483647 w 320"/>
              <a:gd name="T93" fmla="*/ 2147483647 h 330"/>
              <a:gd name="T94" fmla="*/ 2147483647 w 320"/>
              <a:gd name="T95" fmla="*/ 2147483647 h 330"/>
              <a:gd name="T96" fmla="*/ 2147483647 w 320"/>
              <a:gd name="T97" fmla="*/ 2147483647 h 330"/>
              <a:gd name="T98" fmla="*/ 2147483647 w 320"/>
              <a:gd name="T99" fmla="*/ 2147483647 h 330"/>
              <a:gd name="T100" fmla="*/ 2147483647 w 320"/>
              <a:gd name="T101" fmla="*/ 2147483647 h 330"/>
              <a:gd name="T102" fmla="*/ 2147483647 w 320"/>
              <a:gd name="T103" fmla="*/ 2147483647 h 330"/>
              <a:gd name="T104" fmla="*/ 2147483647 w 320"/>
              <a:gd name="T105" fmla="*/ 2147483647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61" name="TextBox 130"/>
          <p:cNvSpPr txBox="1">
            <a:spLocks noChangeArrowheads="1"/>
          </p:cNvSpPr>
          <p:nvPr/>
        </p:nvSpPr>
        <p:spPr bwMode="auto">
          <a:xfrm>
            <a:off x="0" y="6611938"/>
            <a:ext cx="4022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000"/>
              <a:t>© Copyright All Rights Reserved Homework Depot </a:t>
            </a:r>
            <a:r>
              <a:rPr lang="en-CA" sz="1000">
                <a:hlinkClick r:id="rId44"/>
              </a:rPr>
              <a:t>www.BCMath.ca</a:t>
            </a:r>
            <a:r>
              <a:rPr lang="en-CA" sz="1000"/>
              <a:t> </a:t>
            </a:r>
          </a:p>
        </p:txBody>
      </p:sp>
      <p:graphicFrame>
        <p:nvGraphicFramePr>
          <p:cNvPr id="131" name="Object 3">
            <a:extLst>
              <a:ext uri="{FF2B5EF4-FFF2-40B4-BE49-F238E27FC236}">
                <a16:creationId xmlns:a16="http://schemas.microsoft.com/office/drawing/2014/main" id="{1A43CCA4-5864-4FCD-9DEF-04857292E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512247"/>
              </p:ext>
            </p:extLst>
          </p:nvPr>
        </p:nvGraphicFramePr>
        <p:xfrm>
          <a:off x="1263650" y="2390775"/>
          <a:ext cx="7762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06080" imgH="203040" progId="Equation.DSMT4">
                  <p:embed/>
                </p:oleObj>
              </mc:Choice>
              <mc:Fallback>
                <p:oleObj name="Equation" r:id="rId45" imgW="406080" imgH="203040" progId="Equation.DSMT4">
                  <p:embed/>
                  <p:pic>
                    <p:nvPicPr>
                      <p:cNvPr id="131" name="Object 3">
                        <a:extLst>
                          <a:ext uri="{FF2B5EF4-FFF2-40B4-BE49-F238E27FC236}">
                            <a16:creationId xmlns:a16="http://schemas.microsoft.com/office/drawing/2014/main" id="{1A43CCA4-5864-4FCD-9DEF-04857292E9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390775"/>
                        <a:ext cx="7762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3">
            <a:extLst>
              <a:ext uri="{FF2B5EF4-FFF2-40B4-BE49-F238E27FC236}">
                <a16:creationId xmlns:a16="http://schemas.microsoft.com/office/drawing/2014/main" id="{B586FE1D-C6AF-422F-A1A3-6BEEED566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63114"/>
              </p:ext>
            </p:extLst>
          </p:nvPr>
        </p:nvGraphicFramePr>
        <p:xfrm>
          <a:off x="2932674" y="2416761"/>
          <a:ext cx="7524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393480" imgH="203040" progId="Equation.DSMT4">
                  <p:embed/>
                </p:oleObj>
              </mc:Choice>
              <mc:Fallback>
                <p:oleObj name="Equation" r:id="rId47" imgW="393480" imgH="203040" progId="Equation.DSMT4">
                  <p:embed/>
                  <p:pic>
                    <p:nvPicPr>
                      <p:cNvPr id="132" name="Object 3">
                        <a:extLst>
                          <a:ext uri="{FF2B5EF4-FFF2-40B4-BE49-F238E27FC236}">
                            <a16:creationId xmlns:a16="http://schemas.microsoft.com/office/drawing/2014/main" id="{B586FE1D-C6AF-422F-A1A3-6BEEED566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674" y="2416761"/>
                        <a:ext cx="7524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3">
            <a:extLst>
              <a:ext uri="{FF2B5EF4-FFF2-40B4-BE49-F238E27FC236}">
                <a16:creationId xmlns:a16="http://schemas.microsoft.com/office/drawing/2014/main" id="{E474C4D5-37A9-499A-993D-964EC3284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649414"/>
              </p:ext>
            </p:extLst>
          </p:nvPr>
        </p:nvGraphicFramePr>
        <p:xfrm>
          <a:off x="5108819" y="4055453"/>
          <a:ext cx="7762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06080" imgH="203040" progId="Equation.DSMT4">
                  <p:embed/>
                </p:oleObj>
              </mc:Choice>
              <mc:Fallback>
                <p:oleObj name="Equation" r:id="rId49" imgW="406080" imgH="203040" progId="Equation.DSMT4">
                  <p:embed/>
                  <p:pic>
                    <p:nvPicPr>
                      <p:cNvPr id="133" name="Object 3">
                        <a:extLst>
                          <a:ext uri="{FF2B5EF4-FFF2-40B4-BE49-F238E27FC236}">
                            <a16:creationId xmlns:a16="http://schemas.microsoft.com/office/drawing/2014/main" id="{E474C4D5-37A9-499A-993D-964EC3284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819" y="4055453"/>
                        <a:ext cx="7762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3">
            <a:extLst>
              <a:ext uri="{FF2B5EF4-FFF2-40B4-BE49-F238E27FC236}">
                <a16:creationId xmlns:a16="http://schemas.microsoft.com/office/drawing/2014/main" id="{461BF163-CB18-48D2-AFB4-4755D0F84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4520"/>
              </p:ext>
            </p:extLst>
          </p:nvPr>
        </p:nvGraphicFramePr>
        <p:xfrm>
          <a:off x="5079585" y="4562255"/>
          <a:ext cx="8731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457200" imgH="177480" progId="Equation.DSMT4">
                  <p:embed/>
                </p:oleObj>
              </mc:Choice>
              <mc:Fallback>
                <p:oleObj name="Equation" r:id="rId50" imgW="457200" imgH="177480" progId="Equation.DSMT4">
                  <p:embed/>
                  <p:pic>
                    <p:nvPicPr>
                      <p:cNvPr id="134" name="Object 3">
                        <a:extLst>
                          <a:ext uri="{FF2B5EF4-FFF2-40B4-BE49-F238E27FC236}">
                            <a16:creationId xmlns:a16="http://schemas.microsoft.com/office/drawing/2014/main" id="{461BF163-CB18-48D2-AFB4-4755D0F84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585" y="4562255"/>
                        <a:ext cx="8731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3">
            <a:extLst>
              <a:ext uri="{FF2B5EF4-FFF2-40B4-BE49-F238E27FC236}">
                <a16:creationId xmlns:a16="http://schemas.microsoft.com/office/drawing/2014/main" id="{F7DDDEBE-8879-4D48-9687-C59C8E203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277069"/>
              </p:ext>
            </p:extLst>
          </p:nvPr>
        </p:nvGraphicFramePr>
        <p:xfrm>
          <a:off x="5158033" y="4956346"/>
          <a:ext cx="7270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380880" imgH="177480" progId="Equation.DSMT4">
                  <p:embed/>
                </p:oleObj>
              </mc:Choice>
              <mc:Fallback>
                <p:oleObj name="Equation" r:id="rId52" imgW="380880" imgH="177480" progId="Equation.DSMT4">
                  <p:embed/>
                  <p:pic>
                    <p:nvPicPr>
                      <p:cNvPr id="135" name="Object 3">
                        <a:extLst>
                          <a:ext uri="{FF2B5EF4-FFF2-40B4-BE49-F238E27FC236}">
                            <a16:creationId xmlns:a16="http://schemas.microsoft.com/office/drawing/2014/main" id="{F7DDDEBE-8879-4D48-9687-C59C8E203B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033" y="4956346"/>
                        <a:ext cx="72707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3">
            <a:extLst>
              <a:ext uri="{FF2B5EF4-FFF2-40B4-BE49-F238E27FC236}">
                <a16:creationId xmlns:a16="http://schemas.microsoft.com/office/drawing/2014/main" id="{F1F09383-2C8B-451D-B8FE-6BD38640F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22479"/>
              </p:ext>
            </p:extLst>
          </p:nvPr>
        </p:nvGraphicFramePr>
        <p:xfrm>
          <a:off x="7473950" y="4032250"/>
          <a:ext cx="7524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393480" imgH="203040" progId="Equation.DSMT4">
                  <p:embed/>
                </p:oleObj>
              </mc:Choice>
              <mc:Fallback>
                <p:oleObj name="Equation" r:id="rId54" imgW="393480" imgH="203040" progId="Equation.DSMT4">
                  <p:embed/>
                  <p:pic>
                    <p:nvPicPr>
                      <p:cNvPr id="137" name="Object 3">
                        <a:extLst>
                          <a:ext uri="{FF2B5EF4-FFF2-40B4-BE49-F238E27FC236}">
                            <a16:creationId xmlns:a16="http://schemas.microsoft.com/office/drawing/2014/main" id="{F1F09383-2C8B-451D-B8FE-6BD38640FF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4032250"/>
                        <a:ext cx="7524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3">
            <a:extLst>
              <a:ext uri="{FF2B5EF4-FFF2-40B4-BE49-F238E27FC236}">
                <a16:creationId xmlns:a16="http://schemas.microsoft.com/office/drawing/2014/main" id="{94FB0E04-9292-4DE7-8DB9-B94B0688A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840743"/>
              </p:ext>
            </p:extLst>
          </p:nvPr>
        </p:nvGraphicFramePr>
        <p:xfrm>
          <a:off x="7433578" y="4538808"/>
          <a:ext cx="8731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457200" imgH="177480" progId="Equation.DSMT4">
                  <p:embed/>
                </p:oleObj>
              </mc:Choice>
              <mc:Fallback>
                <p:oleObj name="Equation" r:id="rId56" imgW="457200" imgH="177480" progId="Equation.DSMT4">
                  <p:embed/>
                  <p:pic>
                    <p:nvPicPr>
                      <p:cNvPr id="138" name="Object 3">
                        <a:extLst>
                          <a:ext uri="{FF2B5EF4-FFF2-40B4-BE49-F238E27FC236}">
                            <a16:creationId xmlns:a16="http://schemas.microsoft.com/office/drawing/2014/main" id="{94FB0E04-9292-4DE7-8DB9-B94B0688A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578" y="4538808"/>
                        <a:ext cx="8731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3">
            <a:extLst>
              <a:ext uri="{FF2B5EF4-FFF2-40B4-BE49-F238E27FC236}">
                <a16:creationId xmlns:a16="http://schemas.microsoft.com/office/drawing/2014/main" id="{AE097E50-8A4F-420E-9200-40DC1D6E7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269354"/>
              </p:ext>
            </p:extLst>
          </p:nvPr>
        </p:nvGraphicFramePr>
        <p:xfrm>
          <a:off x="7523163" y="4932363"/>
          <a:ext cx="7032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68280" imgH="177480" progId="Equation.DSMT4">
                  <p:embed/>
                </p:oleObj>
              </mc:Choice>
              <mc:Fallback>
                <p:oleObj name="Equation" r:id="rId57" imgW="368280" imgH="177480" progId="Equation.DSMT4">
                  <p:embed/>
                  <p:pic>
                    <p:nvPicPr>
                      <p:cNvPr id="139" name="Object 3">
                        <a:extLst>
                          <a:ext uri="{FF2B5EF4-FFF2-40B4-BE49-F238E27FC236}">
                            <a16:creationId xmlns:a16="http://schemas.microsoft.com/office/drawing/2014/main" id="{AE097E50-8A4F-420E-9200-40DC1D6E7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4932363"/>
                        <a:ext cx="70326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8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57" grpId="0" animBg="1"/>
      <p:bldP spid="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420688" y="2541149"/>
            <a:ext cx="3062287" cy="3133725"/>
            <a:chOff x="-192" y="973"/>
            <a:chExt cx="2715" cy="2644"/>
          </a:xfrm>
        </p:grpSpPr>
        <p:sp>
          <p:nvSpPr>
            <p:cNvPr id="2156" name="AutoShape 6"/>
            <p:cNvSpPr>
              <a:spLocks noChangeAspect="1" noChangeArrowheads="1" noTextEdit="1"/>
            </p:cNvSpPr>
            <p:nvPr/>
          </p:nvSpPr>
          <p:spPr bwMode="auto">
            <a:xfrm>
              <a:off x="-192" y="978"/>
              <a:ext cx="2715" cy="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" name="Rectangle 8"/>
            <p:cNvSpPr>
              <a:spLocks noChangeArrowheads="1"/>
            </p:cNvSpPr>
            <p:nvPr/>
          </p:nvSpPr>
          <p:spPr bwMode="auto">
            <a:xfrm>
              <a:off x="-189" y="983"/>
              <a:ext cx="2709" cy="262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" name="Line 9"/>
            <p:cNvSpPr>
              <a:spLocks noChangeShapeType="1"/>
            </p:cNvSpPr>
            <p:nvPr/>
          </p:nvSpPr>
          <p:spPr bwMode="auto">
            <a:xfrm flipV="1">
              <a:off x="36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" name="Line 10"/>
            <p:cNvSpPr>
              <a:spLocks noChangeShapeType="1"/>
            </p:cNvSpPr>
            <p:nvPr/>
          </p:nvSpPr>
          <p:spPr bwMode="auto">
            <a:xfrm flipV="1">
              <a:off x="39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" name="Line 11"/>
            <p:cNvSpPr>
              <a:spLocks noChangeShapeType="1"/>
            </p:cNvSpPr>
            <p:nvPr/>
          </p:nvSpPr>
          <p:spPr bwMode="auto">
            <a:xfrm flipV="1">
              <a:off x="261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" name="Line 12"/>
            <p:cNvSpPr>
              <a:spLocks noChangeShapeType="1"/>
            </p:cNvSpPr>
            <p:nvPr/>
          </p:nvSpPr>
          <p:spPr bwMode="auto">
            <a:xfrm flipV="1">
              <a:off x="264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" name="Line 13"/>
            <p:cNvSpPr>
              <a:spLocks noChangeShapeType="1"/>
            </p:cNvSpPr>
            <p:nvPr/>
          </p:nvSpPr>
          <p:spPr bwMode="auto">
            <a:xfrm flipV="1">
              <a:off x="487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" name="Line 14"/>
            <p:cNvSpPr>
              <a:spLocks noChangeShapeType="1"/>
            </p:cNvSpPr>
            <p:nvPr/>
          </p:nvSpPr>
          <p:spPr bwMode="auto">
            <a:xfrm flipV="1">
              <a:off x="489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" name="Line 15"/>
            <p:cNvSpPr>
              <a:spLocks noChangeShapeType="1"/>
            </p:cNvSpPr>
            <p:nvPr/>
          </p:nvSpPr>
          <p:spPr bwMode="auto">
            <a:xfrm flipV="1">
              <a:off x="712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" name="Line 16"/>
            <p:cNvSpPr>
              <a:spLocks noChangeShapeType="1"/>
            </p:cNvSpPr>
            <p:nvPr/>
          </p:nvSpPr>
          <p:spPr bwMode="auto">
            <a:xfrm flipV="1">
              <a:off x="715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" name="Line 17"/>
            <p:cNvSpPr>
              <a:spLocks noChangeShapeType="1"/>
            </p:cNvSpPr>
            <p:nvPr/>
          </p:nvSpPr>
          <p:spPr bwMode="auto">
            <a:xfrm flipV="1">
              <a:off x="937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" name="Line 18"/>
            <p:cNvSpPr>
              <a:spLocks noChangeShapeType="1"/>
            </p:cNvSpPr>
            <p:nvPr/>
          </p:nvSpPr>
          <p:spPr bwMode="auto">
            <a:xfrm flipV="1">
              <a:off x="940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" name="Line 19"/>
            <p:cNvSpPr>
              <a:spLocks noChangeShapeType="1"/>
            </p:cNvSpPr>
            <p:nvPr/>
          </p:nvSpPr>
          <p:spPr bwMode="auto">
            <a:xfrm flipV="1">
              <a:off x="1163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" name="Line 20"/>
            <p:cNvSpPr>
              <a:spLocks noChangeShapeType="1"/>
            </p:cNvSpPr>
            <p:nvPr/>
          </p:nvSpPr>
          <p:spPr bwMode="auto">
            <a:xfrm flipV="1">
              <a:off x="1166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" name="Line 21"/>
            <p:cNvSpPr>
              <a:spLocks noChangeShapeType="1"/>
            </p:cNvSpPr>
            <p:nvPr/>
          </p:nvSpPr>
          <p:spPr bwMode="auto">
            <a:xfrm flipV="1">
              <a:off x="1388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" name="Line 22"/>
            <p:cNvSpPr>
              <a:spLocks noChangeShapeType="1"/>
            </p:cNvSpPr>
            <p:nvPr/>
          </p:nvSpPr>
          <p:spPr bwMode="auto">
            <a:xfrm flipV="1">
              <a:off x="1391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" name="Line 23"/>
            <p:cNvSpPr>
              <a:spLocks noChangeShapeType="1"/>
            </p:cNvSpPr>
            <p:nvPr/>
          </p:nvSpPr>
          <p:spPr bwMode="auto">
            <a:xfrm flipV="1">
              <a:off x="1839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" name="Line 24"/>
            <p:cNvSpPr>
              <a:spLocks noChangeShapeType="1"/>
            </p:cNvSpPr>
            <p:nvPr/>
          </p:nvSpPr>
          <p:spPr bwMode="auto">
            <a:xfrm flipV="1">
              <a:off x="1842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" name="Line 25"/>
            <p:cNvSpPr>
              <a:spLocks noChangeShapeType="1"/>
            </p:cNvSpPr>
            <p:nvPr/>
          </p:nvSpPr>
          <p:spPr bwMode="auto">
            <a:xfrm flipV="1">
              <a:off x="2064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" name="Line 26"/>
            <p:cNvSpPr>
              <a:spLocks noChangeShapeType="1"/>
            </p:cNvSpPr>
            <p:nvPr/>
          </p:nvSpPr>
          <p:spPr bwMode="auto">
            <a:xfrm flipV="1">
              <a:off x="2067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6" name="Line 27"/>
            <p:cNvSpPr>
              <a:spLocks noChangeShapeType="1"/>
            </p:cNvSpPr>
            <p:nvPr/>
          </p:nvSpPr>
          <p:spPr bwMode="auto">
            <a:xfrm flipV="1">
              <a:off x="2290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" name="Line 28"/>
            <p:cNvSpPr>
              <a:spLocks noChangeShapeType="1"/>
            </p:cNvSpPr>
            <p:nvPr/>
          </p:nvSpPr>
          <p:spPr bwMode="auto">
            <a:xfrm flipV="1">
              <a:off x="2292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8" name="Line 29"/>
            <p:cNvSpPr>
              <a:spLocks noChangeShapeType="1"/>
            </p:cNvSpPr>
            <p:nvPr/>
          </p:nvSpPr>
          <p:spPr bwMode="auto">
            <a:xfrm>
              <a:off x="-187" y="3361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9" name="Line 30"/>
            <p:cNvSpPr>
              <a:spLocks noChangeShapeType="1"/>
            </p:cNvSpPr>
            <p:nvPr/>
          </p:nvSpPr>
          <p:spPr bwMode="auto">
            <a:xfrm>
              <a:off x="-187" y="3367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0" name="Line 31"/>
            <p:cNvSpPr>
              <a:spLocks noChangeShapeType="1"/>
            </p:cNvSpPr>
            <p:nvPr/>
          </p:nvSpPr>
          <p:spPr bwMode="auto">
            <a:xfrm>
              <a:off x="-187" y="2888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1" name="Line 32"/>
            <p:cNvSpPr>
              <a:spLocks noChangeShapeType="1"/>
            </p:cNvSpPr>
            <p:nvPr/>
          </p:nvSpPr>
          <p:spPr bwMode="auto">
            <a:xfrm>
              <a:off x="-187" y="2893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2" name="Line 33"/>
            <p:cNvSpPr>
              <a:spLocks noChangeShapeType="1"/>
            </p:cNvSpPr>
            <p:nvPr/>
          </p:nvSpPr>
          <p:spPr bwMode="auto">
            <a:xfrm>
              <a:off x="-187" y="2648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3" name="Line 34"/>
            <p:cNvSpPr>
              <a:spLocks noChangeShapeType="1"/>
            </p:cNvSpPr>
            <p:nvPr/>
          </p:nvSpPr>
          <p:spPr bwMode="auto">
            <a:xfrm>
              <a:off x="-187" y="2654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4" name="Line 35"/>
            <p:cNvSpPr>
              <a:spLocks noChangeShapeType="1"/>
            </p:cNvSpPr>
            <p:nvPr/>
          </p:nvSpPr>
          <p:spPr bwMode="auto">
            <a:xfrm>
              <a:off x="-187" y="2409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5" name="Line 36"/>
            <p:cNvSpPr>
              <a:spLocks noChangeShapeType="1"/>
            </p:cNvSpPr>
            <p:nvPr/>
          </p:nvSpPr>
          <p:spPr bwMode="auto">
            <a:xfrm>
              <a:off x="-187" y="2415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6" name="Line 37"/>
            <p:cNvSpPr>
              <a:spLocks noChangeShapeType="1"/>
            </p:cNvSpPr>
            <p:nvPr/>
          </p:nvSpPr>
          <p:spPr bwMode="auto">
            <a:xfrm>
              <a:off x="-187" y="2175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7" name="Line 38"/>
            <p:cNvSpPr>
              <a:spLocks noChangeShapeType="1"/>
            </p:cNvSpPr>
            <p:nvPr/>
          </p:nvSpPr>
          <p:spPr bwMode="auto">
            <a:xfrm>
              <a:off x="-187" y="2181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8" name="Line 39"/>
            <p:cNvSpPr>
              <a:spLocks noChangeShapeType="1"/>
            </p:cNvSpPr>
            <p:nvPr/>
          </p:nvSpPr>
          <p:spPr bwMode="auto">
            <a:xfrm>
              <a:off x="-187" y="1936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9" name="Line 40"/>
            <p:cNvSpPr>
              <a:spLocks noChangeShapeType="1"/>
            </p:cNvSpPr>
            <p:nvPr/>
          </p:nvSpPr>
          <p:spPr bwMode="auto">
            <a:xfrm>
              <a:off x="-187" y="1941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0" name="Line 41"/>
            <p:cNvSpPr>
              <a:spLocks noChangeShapeType="1"/>
            </p:cNvSpPr>
            <p:nvPr/>
          </p:nvSpPr>
          <p:spPr bwMode="auto">
            <a:xfrm>
              <a:off x="-187" y="1696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1" name="Line 42"/>
            <p:cNvSpPr>
              <a:spLocks noChangeShapeType="1"/>
            </p:cNvSpPr>
            <p:nvPr/>
          </p:nvSpPr>
          <p:spPr bwMode="auto">
            <a:xfrm>
              <a:off x="-187" y="1702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2" name="Line 43"/>
            <p:cNvSpPr>
              <a:spLocks noChangeShapeType="1"/>
            </p:cNvSpPr>
            <p:nvPr/>
          </p:nvSpPr>
          <p:spPr bwMode="auto">
            <a:xfrm>
              <a:off x="-187" y="1457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3" name="Line 44"/>
            <p:cNvSpPr>
              <a:spLocks noChangeShapeType="1"/>
            </p:cNvSpPr>
            <p:nvPr/>
          </p:nvSpPr>
          <p:spPr bwMode="auto">
            <a:xfrm>
              <a:off x="-187" y="1462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4" name="Line 45"/>
            <p:cNvSpPr>
              <a:spLocks noChangeShapeType="1"/>
            </p:cNvSpPr>
            <p:nvPr/>
          </p:nvSpPr>
          <p:spPr bwMode="auto">
            <a:xfrm>
              <a:off x="-187" y="1223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5" name="Line 46"/>
            <p:cNvSpPr>
              <a:spLocks noChangeShapeType="1"/>
            </p:cNvSpPr>
            <p:nvPr/>
          </p:nvSpPr>
          <p:spPr bwMode="auto">
            <a:xfrm>
              <a:off x="-187" y="1228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6" name="Line 47"/>
            <p:cNvSpPr>
              <a:spLocks noChangeShapeType="1"/>
            </p:cNvSpPr>
            <p:nvPr/>
          </p:nvSpPr>
          <p:spPr bwMode="auto">
            <a:xfrm>
              <a:off x="-187" y="3122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7" name="Line 48"/>
            <p:cNvSpPr>
              <a:spLocks noChangeShapeType="1"/>
            </p:cNvSpPr>
            <p:nvPr/>
          </p:nvSpPr>
          <p:spPr bwMode="auto">
            <a:xfrm>
              <a:off x="-187" y="3127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8" name="Line 49"/>
            <p:cNvSpPr>
              <a:spLocks noChangeShapeType="1"/>
            </p:cNvSpPr>
            <p:nvPr/>
          </p:nvSpPr>
          <p:spPr bwMode="auto">
            <a:xfrm>
              <a:off x="-187" y="3133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9" name="Line 50"/>
            <p:cNvSpPr>
              <a:spLocks noChangeShapeType="1"/>
            </p:cNvSpPr>
            <p:nvPr/>
          </p:nvSpPr>
          <p:spPr bwMode="auto">
            <a:xfrm>
              <a:off x="-187" y="3138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0" name="Rectangle 51"/>
            <p:cNvSpPr>
              <a:spLocks noChangeArrowheads="1"/>
            </p:cNvSpPr>
            <p:nvPr/>
          </p:nvSpPr>
          <p:spPr bwMode="auto">
            <a:xfrm>
              <a:off x="2468" y="2958"/>
              <a:ext cx="4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201" name="Freeform 52"/>
            <p:cNvSpPr>
              <a:spLocks/>
            </p:cNvSpPr>
            <p:nvPr/>
          </p:nvSpPr>
          <p:spPr bwMode="auto">
            <a:xfrm>
              <a:off x="2491" y="3084"/>
              <a:ext cx="24" cy="98"/>
            </a:xfrm>
            <a:custGeom>
              <a:avLst/>
              <a:gdLst>
                <a:gd name="T0" fmla="*/ 0 w 24"/>
                <a:gd name="T1" fmla="*/ 0 h 98"/>
                <a:gd name="T2" fmla="*/ 24 w 24"/>
                <a:gd name="T3" fmla="*/ 49 h 98"/>
                <a:gd name="T4" fmla="*/ 0 w 24"/>
                <a:gd name="T5" fmla="*/ 98 h 98"/>
                <a:gd name="T6" fmla="*/ 0 w 24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98"/>
                <a:gd name="T14" fmla="*/ 24 w 24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98">
                  <a:moveTo>
                    <a:pt x="0" y="0"/>
                  </a:moveTo>
                  <a:lnTo>
                    <a:pt x="24" y="49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2" name="Line 53"/>
            <p:cNvSpPr>
              <a:spLocks noChangeShapeType="1"/>
            </p:cNvSpPr>
            <p:nvPr/>
          </p:nvSpPr>
          <p:spPr bwMode="auto">
            <a:xfrm flipV="1">
              <a:off x="1611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3" name="Line 54"/>
            <p:cNvSpPr>
              <a:spLocks noChangeShapeType="1"/>
            </p:cNvSpPr>
            <p:nvPr/>
          </p:nvSpPr>
          <p:spPr bwMode="auto">
            <a:xfrm flipV="1">
              <a:off x="1614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4" name="Line 55"/>
            <p:cNvSpPr>
              <a:spLocks noChangeShapeType="1"/>
            </p:cNvSpPr>
            <p:nvPr/>
          </p:nvSpPr>
          <p:spPr bwMode="auto">
            <a:xfrm flipV="1">
              <a:off x="1616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5" name="Line 56"/>
            <p:cNvSpPr>
              <a:spLocks noChangeShapeType="1"/>
            </p:cNvSpPr>
            <p:nvPr/>
          </p:nvSpPr>
          <p:spPr bwMode="auto">
            <a:xfrm flipV="1">
              <a:off x="1619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6" name="Rectangle 57"/>
            <p:cNvSpPr>
              <a:spLocks noChangeArrowheads="1"/>
            </p:cNvSpPr>
            <p:nvPr/>
          </p:nvSpPr>
          <p:spPr bwMode="auto">
            <a:xfrm>
              <a:off x="1648" y="973"/>
              <a:ext cx="4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207" name="Freeform 58"/>
            <p:cNvSpPr>
              <a:spLocks/>
            </p:cNvSpPr>
            <p:nvPr/>
          </p:nvSpPr>
          <p:spPr bwMode="auto">
            <a:xfrm>
              <a:off x="1592" y="989"/>
              <a:ext cx="48" cy="49"/>
            </a:xfrm>
            <a:custGeom>
              <a:avLst/>
              <a:gdLst>
                <a:gd name="T0" fmla="*/ 0 w 48"/>
                <a:gd name="T1" fmla="*/ 49 h 49"/>
                <a:gd name="T2" fmla="*/ 24 w 48"/>
                <a:gd name="T3" fmla="*/ 0 h 49"/>
                <a:gd name="T4" fmla="*/ 48 w 48"/>
                <a:gd name="T5" fmla="*/ 49 h 49"/>
                <a:gd name="T6" fmla="*/ 0 w 48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9"/>
                <a:gd name="T14" fmla="*/ 48 w 4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9">
                  <a:moveTo>
                    <a:pt x="0" y="49"/>
                  </a:moveTo>
                  <a:lnTo>
                    <a:pt x="24" y="0"/>
                  </a:lnTo>
                  <a:lnTo>
                    <a:pt x="4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8" name="Rectangle 59"/>
            <p:cNvSpPr>
              <a:spLocks noChangeArrowheads="1"/>
            </p:cNvSpPr>
            <p:nvPr/>
          </p:nvSpPr>
          <p:spPr bwMode="auto">
            <a:xfrm>
              <a:off x="-189" y="983"/>
              <a:ext cx="2709" cy="262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9" name="Line 60"/>
            <p:cNvSpPr>
              <a:spLocks noChangeShapeType="1"/>
            </p:cNvSpPr>
            <p:nvPr/>
          </p:nvSpPr>
          <p:spPr bwMode="auto">
            <a:xfrm>
              <a:off x="39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10" name="Rectangle 61"/>
            <p:cNvSpPr>
              <a:spLocks noChangeArrowheads="1"/>
            </p:cNvSpPr>
            <p:nvPr/>
          </p:nvSpPr>
          <p:spPr bwMode="auto">
            <a:xfrm>
              <a:off x="12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2211" name="Line 62"/>
            <p:cNvSpPr>
              <a:spLocks noChangeShapeType="1"/>
            </p:cNvSpPr>
            <p:nvPr/>
          </p:nvSpPr>
          <p:spPr bwMode="auto">
            <a:xfrm>
              <a:off x="264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12" name="Rectangle 63"/>
            <p:cNvSpPr>
              <a:spLocks noChangeArrowheads="1"/>
            </p:cNvSpPr>
            <p:nvPr/>
          </p:nvSpPr>
          <p:spPr bwMode="auto">
            <a:xfrm>
              <a:off x="238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2213" name="Line 64"/>
            <p:cNvSpPr>
              <a:spLocks noChangeShapeType="1"/>
            </p:cNvSpPr>
            <p:nvPr/>
          </p:nvSpPr>
          <p:spPr bwMode="auto">
            <a:xfrm>
              <a:off x="489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14" name="Rectangle 65"/>
            <p:cNvSpPr>
              <a:spLocks noChangeArrowheads="1"/>
            </p:cNvSpPr>
            <p:nvPr/>
          </p:nvSpPr>
          <p:spPr bwMode="auto">
            <a:xfrm>
              <a:off x="463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215" name="Line 66"/>
            <p:cNvSpPr>
              <a:spLocks noChangeShapeType="1"/>
            </p:cNvSpPr>
            <p:nvPr/>
          </p:nvSpPr>
          <p:spPr bwMode="auto">
            <a:xfrm>
              <a:off x="715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16" name="Rectangle 67"/>
            <p:cNvSpPr>
              <a:spLocks noChangeArrowheads="1"/>
            </p:cNvSpPr>
            <p:nvPr/>
          </p:nvSpPr>
          <p:spPr bwMode="auto">
            <a:xfrm>
              <a:off x="688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2217" name="Line 68"/>
            <p:cNvSpPr>
              <a:spLocks noChangeShapeType="1"/>
            </p:cNvSpPr>
            <p:nvPr/>
          </p:nvSpPr>
          <p:spPr bwMode="auto">
            <a:xfrm>
              <a:off x="940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18" name="Rectangle 69"/>
            <p:cNvSpPr>
              <a:spLocks noChangeArrowheads="1"/>
            </p:cNvSpPr>
            <p:nvPr/>
          </p:nvSpPr>
          <p:spPr bwMode="auto">
            <a:xfrm>
              <a:off x="914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2219" name="Line 70"/>
            <p:cNvSpPr>
              <a:spLocks noChangeShapeType="1"/>
            </p:cNvSpPr>
            <p:nvPr/>
          </p:nvSpPr>
          <p:spPr bwMode="auto">
            <a:xfrm>
              <a:off x="1166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0" name="Rectangle 71"/>
            <p:cNvSpPr>
              <a:spLocks noChangeArrowheads="1"/>
            </p:cNvSpPr>
            <p:nvPr/>
          </p:nvSpPr>
          <p:spPr bwMode="auto">
            <a:xfrm>
              <a:off x="1139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221" name="Line 72"/>
            <p:cNvSpPr>
              <a:spLocks noChangeShapeType="1"/>
            </p:cNvSpPr>
            <p:nvPr/>
          </p:nvSpPr>
          <p:spPr bwMode="auto">
            <a:xfrm>
              <a:off x="1391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2" name="Rectangle 73"/>
            <p:cNvSpPr>
              <a:spLocks noChangeArrowheads="1"/>
            </p:cNvSpPr>
            <p:nvPr/>
          </p:nvSpPr>
          <p:spPr bwMode="auto">
            <a:xfrm>
              <a:off x="1364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223" name="Rectangle 74"/>
            <p:cNvSpPr>
              <a:spLocks noChangeArrowheads="1"/>
            </p:cNvSpPr>
            <p:nvPr/>
          </p:nvSpPr>
          <p:spPr bwMode="auto">
            <a:xfrm>
              <a:off x="1627" y="3171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224" name="Line 75"/>
            <p:cNvSpPr>
              <a:spLocks noChangeShapeType="1"/>
            </p:cNvSpPr>
            <p:nvPr/>
          </p:nvSpPr>
          <p:spPr bwMode="auto">
            <a:xfrm>
              <a:off x="1842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5" name="Rectangle 76"/>
            <p:cNvSpPr>
              <a:spLocks noChangeArrowheads="1"/>
            </p:cNvSpPr>
            <p:nvPr/>
          </p:nvSpPr>
          <p:spPr bwMode="auto">
            <a:xfrm>
              <a:off x="1844" y="3171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226" name="Line 77"/>
            <p:cNvSpPr>
              <a:spLocks noChangeShapeType="1"/>
            </p:cNvSpPr>
            <p:nvPr/>
          </p:nvSpPr>
          <p:spPr bwMode="auto">
            <a:xfrm>
              <a:off x="2067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7" name="Rectangle 78"/>
            <p:cNvSpPr>
              <a:spLocks noChangeArrowheads="1"/>
            </p:cNvSpPr>
            <p:nvPr/>
          </p:nvSpPr>
          <p:spPr bwMode="auto">
            <a:xfrm>
              <a:off x="2070" y="3171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228" name="Line 79"/>
            <p:cNvSpPr>
              <a:spLocks noChangeShapeType="1"/>
            </p:cNvSpPr>
            <p:nvPr/>
          </p:nvSpPr>
          <p:spPr bwMode="auto">
            <a:xfrm>
              <a:off x="2292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9" name="Rectangle 80"/>
            <p:cNvSpPr>
              <a:spLocks noChangeArrowheads="1"/>
            </p:cNvSpPr>
            <p:nvPr/>
          </p:nvSpPr>
          <p:spPr bwMode="auto">
            <a:xfrm>
              <a:off x="2295" y="3171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230" name="Rectangle 81"/>
            <p:cNvSpPr>
              <a:spLocks noChangeArrowheads="1"/>
            </p:cNvSpPr>
            <p:nvPr/>
          </p:nvSpPr>
          <p:spPr bwMode="auto">
            <a:xfrm>
              <a:off x="1545" y="3312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231" name="Line 82"/>
            <p:cNvSpPr>
              <a:spLocks noChangeShapeType="1"/>
            </p:cNvSpPr>
            <p:nvPr/>
          </p:nvSpPr>
          <p:spPr bwMode="auto">
            <a:xfrm>
              <a:off x="1600" y="3367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2" name="Rectangle 83"/>
            <p:cNvSpPr>
              <a:spLocks noChangeArrowheads="1"/>
            </p:cNvSpPr>
            <p:nvPr/>
          </p:nvSpPr>
          <p:spPr bwMode="auto">
            <a:xfrm>
              <a:off x="1571" y="2839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233" name="Line 84"/>
            <p:cNvSpPr>
              <a:spLocks noChangeShapeType="1"/>
            </p:cNvSpPr>
            <p:nvPr/>
          </p:nvSpPr>
          <p:spPr bwMode="auto">
            <a:xfrm>
              <a:off x="1600" y="2893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4" name="Rectangle 85"/>
            <p:cNvSpPr>
              <a:spLocks noChangeArrowheads="1"/>
            </p:cNvSpPr>
            <p:nvPr/>
          </p:nvSpPr>
          <p:spPr bwMode="auto">
            <a:xfrm>
              <a:off x="1571" y="2600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235" name="Line 86"/>
            <p:cNvSpPr>
              <a:spLocks noChangeShapeType="1"/>
            </p:cNvSpPr>
            <p:nvPr/>
          </p:nvSpPr>
          <p:spPr bwMode="auto">
            <a:xfrm>
              <a:off x="1600" y="2654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6" name="Rectangle 87"/>
            <p:cNvSpPr>
              <a:spLocks noChangeArrowheads="1"/>
            </p:cNvSpPr>
            <p:nvPr/>
          </p:nvSpPr>
          <p:spPr bwMode="auto">
            <a:xfrm>
              <a:off x="1571" y="2360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237" name="Line 88"/>
            <p:cNvSpPr>
              <a:spLocks noChangeShapeType="1"/>
            </p:cNvSpPr>
            <p:nvPr/>
          </p:nvSpPr>
          <p:spPr bwMode="auto">
            <a:xfrm>
              <a:off x="1600" y="2415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8" name="Rectangle 89"/>
            <p:cNvSpPr>
              <a:spLocks noChangeArrowheads="1"/>
            </p:cNvSpPr>
            <p:nvPr/>
          </p:nvSpPr>
          <p:spPr bwMode="auto">
            <a:xfrm>
              <a:off x="1571" y="2126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239" name="Line 90"/>
            <p:cNvSpPr>
              <a:spLocks noChangeShapeType="1"/>
            </p:cNvSpPr>
            <p:nvPr/>
          </p:nvSpPr>
          <p:spPr bwMode="auto">
            <a:xfrm>
              <a:off x="1600" y="2181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0" name="Rectangle 91"/>
            <p:cNvSpPr>
              <a:spLocks noChangeArrowheads="1"/>
            </p:cNvSpPr>
            <p:nvPr/>
          </p:nvSpPr>
          <p:spPr bwMode="auto">
            <a:xfrm>
              <a:off x="1571" y="1887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241" name="Line 92"/>
            <p:cNvSpPr>
              <a:spLocks noChangeShapeType="1"/>
            </p:cNvSpPr>
            <p:nvPr/>
          </p:nvSpPr>
          <p:spPr bwMode="auto">
            <a:xfrm>
              <a:off x="1600" y="1941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2" name="Rectangle 93"/>
            <p:cNvSpPr>
              <a:spLocks noChangeArrowheads="1"/>
            </p:cNvSpPr>
            <p:nvPr/>
          </p:nvSpPr>
          <p:spPr bwMode="auto">
            <a:xfrm>
              <a:off x="1571" y="1647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243" name="Line 94"/>
            <p:cNvSpPr>
              <a:spLocks noChangeShapeType="1"/>
            </p:cNvSpPr>
            <p:nvPr/>
          </p:nvSpPr>
          <p:spPr bwMode="auto">
            <a:xfrm>
              <a:off x="1600" y="1702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4" name="Rectangle 95"/>
            <p:cNvSpPr>
              <a:spLocks noChangeArrowheads="1"/>
            </p:cNvSpPr>
            <p:nvPr/>
          </p:nvSpPr>
          <p:spPr bwMode="auto">
            <a:xfrm>
              <a:off x="1571" y="1408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2245" name="Line 96"/>
            <p:cNvSpPr>
              <a:spLocks noChangeShapeType="1"/>
            </p:cNvSpPr>
            <p:nvPr/>
          </p:nvSpPr>
          <p:spPr bwMode="auto">
            <a:xfrm>
              <a:off x="1600" y="1462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6" name="Rectangle 97"/>
            <p:cNvSpPr>
              <a:spLocks noChangeArrowheads="1"/>
            </p:cNvSpPr>
            <p:nvPr/>
          </p:nvSpPr>
          <p:spPr bwMode="auto">
            <a:xfrm>
              <a:off x="1571" y="1174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2247" name="Line 98"/>
            <p:cNvSpPr>
              <a:spLocks noChangeShapeType="1"/>
            </p:cNvSpPr>
            <p:nvPr/>
          </p:nvSpPr>
          <p:spPr bwMode="auto">
            <a:xfrm>
              <a:off x="1600" y="1228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8" name="Rectangle 99"/>
            <p:cNvSpPr>
              <a:spLocks noChangeArrowheads="1"/>
            </p:cNvSpPr>
            <p:nvPr/>
          </p:nvSpPr>
          <p:spPr bwMode="auto">
            <a:xfrm>
              <a:off x="-189" y="983"/>
              <a:ext cx="2709" cy="262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198120"/>
            <a:ext cx="7467600" cy="17037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200" dirty="0"/>
              <a:t>Ex: Given the following equations</a:t>
            </a:r>
            <a:br>
              <a:rPr lang="en-CA" sz="2200" dirty="0"/>
            </a:br>
            <a:br>
              <a:rPr lang="en-CA" sz="2200" dirty="0"/>
            </a:br>
            <a:br>
              <a:rPr lang="en-CA" sz="2200" dirty="0"/>
            </a:br>
            <a:r>
              <a:rPr lang="en-CA" sz="2200" dirty="0"/>
              <a:t>a) Find the value of “p”</a:t>
            </a:r>
            <a:br>
              <a:rPr lang="en-CA" sz="2200" dirty="0"/>
            </a:br>
            <a:r>
              <a:rPr lang="en-CA" sz="2200" dirty="0"/>
              <a:t>b) Indicate which direction the graph is moved</a:t>
            </a:r>
          </a:p>
        </p:txBody>
      </p:sp>
      <p:graphicFrame>
        <p:nvGraphicFramePr>
          <p:cNvPr id="2050" name="Object 105"/>
          <p:cNvGraphicFramePr>
            <a:graphicFrameLocks noChangeAspect="1"/>
          </p:cNvGraphicFramePr>
          <p:nvPr/>
        </p:nvGraphicFramePr>
        <p:xfrm>
          <a:off x="589915" y="560388"/>
          <a:ext cx="1543685" cy="5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113" imgH="241195" progId="Equation.DSMT4">
                  <p:embed/>
                </p:oleObj>
              </mc:Choice>
              <mc:Fallback>
                <p:oleObj name="Equation" r:id="rId3" imgW="660113" imgH="241195" progId="Equation.DSMT4">
                  <p:embed/>
                  <p:pic>
                    <p:nvPicPr>
                      <p:cNvPr id="205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" y="560388"/>
                        <a:ext cx="1543685" cy="56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122170" y="441961"/>
          <a:ext cx="203709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447" imgH="291973" progId="Equation.DSMT4">
                  <p:embed/>
                </p:oleObj>
              </mc:Choice>
              <mc:Fallback>
                <p:oleObj name="Equation" r:id="rId5" imgW="812447" imgH="291973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170" y="441961"/>
                        <a:ext cx="203709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Freeform 135"/>
          <p:cNvSpPr>
            <a:spLocks/>
          </p:cNvSpPr>
          <p:nvPr/>
        </p:nvSpPr>
        <p:spPr bwMode="auto">
          <a:xfrm>
            <a:off x="1698625" y="2452249"/>
            <a:ext cx="1508125" cy="2644775"/>
          </a:xfrm>
          <a:custGeom>
            <a:avLst/>
            <a:gdLst>
              <a:gd name="T0" fmla="*/ 2147483647 w 320"/>
              <a:gd name="T1" fmla="*/ 2147483647 h 330"/>
              <a:gd name="T2" fmla="*/ 2147483647 w 320"/>
              <a:gd name="T3" fmla="*/ 2147483647 h 330"/>
              <a:gd name="T4" fmla="*/ 2147483647 w 320"/>
              <a:gd name="T5" fmla="*/ 2147483647 h 330"/>
              <a:gd name="T6" fmla="*/ 2147483647 w 320"/>
              <a:gd name="T7" fmla="*/ 2147483647 h 330"/>
              <a:gd name="T8" fmla="*/ 2147483647 w 320"/>
              <a:gd name="T9" fmla="*/ 2147483647 h 330"/>
              <a:gd name="T10" fmla="*/ 2147483647 w 320"/>
              <a:gd name="T11" fmla="*/ 2147483647 h 330"/>
              <a:gd name="T12" fmla="*/ 2147483647 w 320"/>
              <a:gd name="T13" fmla="*/ 2147483647 h 330"/>
              <a:gd name="T14" fmla="*/ 2147483647 w 320"/>
              <a:gd name="T15" fmla="*/ 2147483647 h 330"/>
              <a:gd name="T16" fmla="*/ 2147483647 w 320"/>
              <a:gd name="T17" fmla="*/ 2147483647 h 330"/>
              <a:gd name="T18" fmla="*/ 2147483647 w 320"/>
              <a:gd name="T19" fmla="*/ 2147483647 h 330"/>
              <a:gd name="T20" fmla="*/ 2147483647 w 320"/>
              <a:gd name="T21" fmla="*/ 2147483647 h 330"/>
              <a:gd name="T22" fmla="*/ 2147483647 w 320"/>
              <a:gd name="T23" fmla="*/ 2147483647 h 330"/>
              <a:gd name="T24" fmla="*/ 2147483647 w 320"/>
              <a:gd name="T25" fmla="*/ 2147483647 h 330"/>
              <a:gd name="T26" fmla="*/ 2147483647 w 320"/>
              <a:gd name="T27" fmla="*/ 2147483647 h 330"/>
              <a:gd name="T28" fmla="*/ 2147483647 w 320"/>
              <a:gd name="T29" fmla="*/ 2147483647 h 330"/>
              <a:gd name="T30" fmla="*/ 2147483647 w 320"/>
              <a:gd name="T31" fmla="*/ 2147483647 h 330"/>
              <a:gd name="T32" fmla="*/ 2147483647 w 320"/>
              <a:gd name="T33" fmla="*/ 2147483647 h 330"/>
              <a:gd name="T34" fmla="*/ 2147483647 w 320"/>
              <a:gd name="T35" fmla="*/ 2147483647 h 330"/>
              <a:gd name="T36" fmla="*/ 2147483647 w 320"/>
              <a:gd name="T37" fmla="*/ 2147483647 h 330"/>
              <a:gd name="T38" fmla="*/ 2147483647 w 320"/>
              <a:gd name="T39" fmla="*/ 2147483647 h 330"/>
              <a:gd name="T40" fmla="*/ 2147483647 w 320"/>
              <a:gd name="T41" fmla="*/ 2147483647 h 330"/>
              <a:gd name="T42" fmla="*/ 2147483647 w 320"/>
              <a:gd name="T43" fmla="*/ 2147483647 h 330"/>
              <a:gd name="T44" fmla="*/ 2147483647 w 320"/>
              <a:gd name="T45" fmla="*/ 2147483647 h 330"/>
              <a:gd name="T46" fmla="*/ 2147483647 w 320"/>
              <a:gd name="T47" fmla="*/ 2147483647 h 330"/>
              <a:gd name="T48" fmla="*/ 2147483647 w 320"/>
              <a:gd name="T49" fmla="*/ 2147483647 h 330"/>
              <a:gd name="T50" fmla="*/ 2147483647 w 320"/>
              <a:gd name="T51" fmla="*/ 2147483647 h 330"/>
              <a:gd name="T52" fmla="*/ 2147483647 w 320"/>
              <a:gd name="T53" fmla="*/ 2147483647 h 330"/>
              <a:gd name="T54" fmla="*/ 2147483647 w 320"/>
              <a:gd name="T55" fmla="*/ 2147483647 h 330"/>
              <a:gd name="T56" fmla="*/ 2147483647 w 320"/>
              <a:gd name="T57" fmla="*/ 2147483647 h 330"/>
              <a:gd name="T58" fmla="*/ 2147483647 w 320"/>
              <a:gd name="T59" fmla="*/ 2147483647 h 330"/>
              <a:gd name="T60" fmla="*/ 2147483647 w 320"/>
              <a:gd name="T61" fmla="*/ 2147483647 h 330"/>
              <a:gd name="T62" fmla="*/ 2147483647 w 320"/>
              <a:gd name="T63" fmla="*/ 2147483647 h 330"/>
              <a:gd name="T64" fmla="*/ 2147483647 w 320"/>
              <a:gd name="T65" fmla="*/ 2147483647 h 330"/>
              <a:gd name="T66" fmla="*/ 2147483647 w 320"/>
              <a:gd name="T67" fmla="*/ 2147483647 h 330"/>
              <a:gd name="T68" fmla="*/ 2147483647 w 320"/>
              <a:gd name="T69" fmla="*/ 2147483647 h 330"/>
              <a:gd name="T70" fmla="*/ 2147483647 w 320"/>
              <a:gd name="T71" fmla="*/ 2147483647 h 330"/>
              <a:gd name="T72" fmla="*/ 2147483647 w 320"/>
              <a:gd name="T73" fmla="*/ 2147483647 h 330"/>
              <a:gd name="T74" fmla="*/ 2147483647 w 320"/>
              <a:gd name="T75" fmla="*/ 2147483647 h 330"/>
              <a:gd name="T76" fmla="*/ 2147483647 w 320"/>
              <a:gd name="T77" fmla="*/ 2147483647 h 330"/>
              <a:gd name="T78" fmla="*/ 2147483647 w 320"/>
              <a:gd name="T79" fmla="*/ 2147483647 h 330"/>
              <a:gd name="T80" fmla="*/ 2147483647 w 320"/>
              <a:gd name="T81" fmla="*/ 2147483647 h 330"/>
              <a:gd name="T82" fmla="*/ 2147483647 w 320"/>
              <a:gd name="T83" fmla="*/ 2147483647 h 330"/>
              <a:gd name="T84" fmla="*/ 2147483647 w 320"/>
              <a:gd name="T85" fmla="*/ 2147483647 h 330"/>
              <a:gd name="T86" fmla="*/ 2147483647 w 320"/>
              <a:gd name="T87" fmla="*/ 2147483647 h 330"/>
              <a:gd name="T88" fmla="*/ 2147483647 w 320"/>
              <a:gd name="T89" fmla="*/ 2147483647 h 330"/>
              <a:gd name="T90" fmla="*/ 2147483647 w 320"/>
              <a:gd name="T91" fmla="*/ 2147483647 h 330"/>
              <a:gd name="T92" fmla="*/ 2147483647 w 320"/>
              <a:gd name="T93" fmla="*/ 2147483647 h 330"/>
              <a:gd name="T94" fmla="*/ 2147483647 w 320"/>
              <a:gd name="T95" fmla="*/ 2147483647 h 330"/>
              <a:gd name="T96" fmla="*/ 2147483647 w 320"/>
              <a:gd name="T97" fmla="*/ 2147483647 h 330"/>
              <a:gd name="T98" fmla="*/ 2147483647 w 320"/>
              <a:gd name="T99" fmla="*/ 2147483647 h 330"/>
              <a:gd name="T100" fmla="*/ 2147483647 w 320"/>
              <a:gd name="T101" fmla="*/ 2147483647 h 330"/>
              <a:gd name="T102" fmla="*/ 2147483647 w 320"/>
              <a:gd name="T103" fmla="*/ 2147483647 h 330"/>
              <a:gd name="T104" fmla="*/ 2147483647 w 320"/>
              <a:gd name="T105" fmla="*/ 2147483647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6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3795713" y="2563374"/>
            <a:ext cx="3062287" cy="3132137"/>
            <a:chOff x="-192" y="973"/>
            <a:chExt cx="2715" cy="2644"/>
          </a:xfrm>
        </p:grpSpPr>
        <p:sp>
          <p:nvSpPr>
            <p:cNvPr id="2063" name="AutoShape 6"/>
            <p:cNvSpPr>
              <a:spLocks noChangeAspect="1" noChangeArrowheads="1" noTextEdit="1"/>
            </p:cNvSpPr>
            <p:nvPr/>
          </p:nvSpPr>
          <p:spPr bwMode="auto">
            <a:xfrm>
              <a:off x="-192" y="978"/>
              <a:ext cx="2715" cy="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-189" y="983"/>
              <a:ext cx="2709" cy="262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5" name="Line 9"/>
            <p:cNvSpPr>
              <a:spLocks noChangeShapeType="1"/>
            </p:cNvSpPr>
            <p:nvPr/>
          </p:nvSpPr>
          <p:spPr bwMode="auto">
            <a:xfrm flipV="1">
              <a:off x="36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6" name="Line 10"/>
            <p:cNvSpPr>
              <a:spLocks noChangeShapeType="1"/>
            </p:cNvSpPr>
            <p:nvPr/>
          </p:nvSpPr>
          <p:spPr bwMode="auto">
            <a:xfrm flipV="1">
              <a:off x="39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261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8" name="Line 12"/>
            <p:cNvSpPr>
              <a:spLocks noChangeShapeType="1"/>
            </p:cNvSpPr>
            <p:nvPr/>
          </p:nvSpPr>
          <p:spPr bwMode="auto">
            <a:xfrm flipV="1">
              <a:off x="264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9" name="Line 13"/>
            <p:cNvSpPr>
              <a:spLocks noChangeShapeType="1"/>
            </p:cNvSpPr>
            <p:nvPr/>
          </p:nvSpPr>
          <p:spPr bwMode="auto">
            <a:xfrm flipV="1">
              <a:off x="487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0" name="Line 14"/>
            <p:cNvSpPr>
              <a:spLocks noChangeShapeType="1"/>
            </p:cNvSpPr>
            <p:nvPr/>
          </p:nvSpPr>
          <p:spPr bwMode="auto">
            <a:xfrm flipV="1">
              <a:off x="489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1" name="Line 15"/>
            <p:cNvSpPr>
              <a:spLocks noChangeShapeType="1"/>
            </p:cNvSpPr>
            <p:nvPr/>
          </p:nvSpPr>
          <p:spPr bwMode="auto">
            <a:xfrm flipV="1">
              <a:off x="712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2" name="Line 16"/>
            <p:cNvSpPr>
              <a:spLocks noChangeShapeType="1"/>
            </p:cNvSpPr>
            <p:nvPr/>
          </p:nvSpPr>
          <p:spPr bwMode="auto">
            <a:xfrm flipV="1">
              <a:off x="715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3" name="Line 17"/>
            <p:cNvSpPr>
              <a:spLocks noChangeShapeType="1"/>
            </p:cNvSpPr>
            <p:nvPr/>
          </p:nvSpPr>
          <p:spPr bwMode="auto">
            <a:xfrm flipV="1">
              <a:off x="937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4" name="Line 18"/>
            <p:cNvSpPr>
              <a:spLocks noChangeShapeType="1"/>
            </p:cNvSpPr>
            <p:nvPr/>
          </p:nvSpPr>
          <p:spPr bwMode="auto">
            <a:xfrm flipV="1">
              <a:off x="940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5" name="Line 19"/>
            <p:cNvSpPr>
              <a:spLocks noChangeShapeType="1"/>
            </p:cNvSpPr>
            <p:nvPr/>
          </p:nvSpPr>
          <p:spPr bwMode="auto">
            <a:xfrm flipV="1">
              <a:off x="1163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 flipV="1">
              <a:off x="1166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 flipV="1">
              <a:off x="1388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8" name="Line 22"/>
            <p:cNvSpPr>
              <a:spLocks noChangeShapeType="1"/>
            </p:cNvSpPr>
            <p:nvPr/>
          </p:nvSpPr>
          <p:spPr bwMode="auto">
            <a:xfrm flipV="1">
              <a:off x="1391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9" name="Line 23"/>
            <p:cNvSpPr>
              <a:spLocks noChangeShapeType="1"/>
            </p:cNvSpPr>
            <p:nvPr/>
          </p:nvSpPr>
          <p:spPr bwMode="auto">
            <a:xfrm flipV="1">
              <a:off x="1839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0" name="Line 24"/>
            <p:cNvSpPr>
              <a:spLocks noChangeShapeType="1"/>
            </p:cNvSpPr>
            <p:nvPr/>
          </p:nvSpPr>
          <p:spPr bwMode="auto">
            <a:xfrm flipV="1">
              <a:off x="1842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1" name="Line 25"/>
            <p:cNvSpPr>
              <a:spLocks noChangeShapeType="1"/>
            </p:cNvSpPr>
            <p:nvPr/>
          </p:nvSpPr>
          <p:spPr bwMode="auto">
            <a:xfrm flipV="1">
              <a:off x="2064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2" name="Line 26"/>
            <p:cNvSpPr>
              <a:spLocks noChangeShapeType="1"/>
            </p:cNvSpPr>
            <p:nvPr/>
          </p:nvSpPr>
          <p:spPr bwMode="auto">
            <a:xfrm flipV="1">
              <a:off x="2067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3" name="Line 27"/>
            <p:cNvSpPr>
              <a:spLocks noChangeShapeType="1"/>
            </p:cNvSpPr>
            <p:nvPr/>
          </p:nvSpPr>
          <p:spPr bwMode="auto">
            <a:xfrm flipV="1">
              <a:off x="2290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4" name="Line 28"/>
            <p:cNvSpPr>
              <a:spLocks noChangeShapeType="1"/>
            </p:cNvSpPr>
            <p:nvPr/>
          </p:nvSpPr>
          <p:spPr bwMode="auto">
            <a:xfrm flipV="1">
              <a:off x="2292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5" name="Line 29"/>
            <p:cNvSpPr>
              <a:spLocks noChangeShapeType="1"/>
            </p:cNvSpPr>
            <p:nvPr/>
          </p:nvSpPr>
          <p:spPr bwMode="auto">
            <a:xfrm>
              <a:off x="-187" y="3361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6" name="Line 30"/>
            <p:cNvSpPr>
              <a:spLocks noChangeShapeType="1"/>
            </p:cNvSpPr>
            <p:nvPr/>
          </p:nvSpPr>
          <p:spPr bwMode="auto">
            <a:xfrm>
              <a:off x="-187" y="3367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7" name="Line 31"/>
            <p:cNvSpPr>
              <a:spLocks noChangeShapeType="1"/>
            </p:cNvSpPr>
            <p:nvPr/>
          </p:nvSpPr>
          <p:spPr bwMode="auto">
            <a:xfrm>
              <a:off x="-187" y="2888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8" name="Line 32"/>
            <p:cNvSpPr>
              <a:spLocks noChangeShapeType="1"/>
            </p:cNvSpPr>
            <p:nvPr/>
          </p:nvSpPr>
          <p:spPr bwMode="auto">
            <a:xfrm>
              <a:off x="-187" y="2893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9" name="Line 33"/>
            <p:cNvSpPr>
              <a:spLocks noChangeShapeType="1"/>
            </p:cNvSpPr>
            <p:nvPr/>
          </p:nvSpPr>
          <p:spPr bwMode="auto">
            <a:xfrm>
              <a:off x="-187" y="2648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0" name="Line 34"/>
            <p:cNvSpPr>
              <a:spLocks noChangeShapeType="1"/>
            </p:cNvSpPr>
            <p:nvPr/>
          </p:nvSpPr>
          <p:spPr bwMode="auto">
            <a:xfrm>
              <a:off x="-187" y="2654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1" name="Line 35"/>
            <p:cNvSpPr>
              <a:spLocks noChangeShapeType="1"/>
            </p:cNvSpPr>
            <p:nvPr/>
          </p:nvSpPr>
          <p:spPr bwMode="auto">
            <a:xfrm>
              <a:off x="-187" y="2409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2" name="Line 36"/>
            <p:cNvSpPr>
              <a:spLocks noChangeShapeType="1"/>
            </p:cNvSpPr>
            <p:nvPr/>
          </p:nvSpPr>
          <p:spPr bwMode="auto">
            <a:xfrm>
              <a:off x="-187" y="2415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3" name="Line 37"/>
            <p:cNvSpPr>
              <a:spLocks noChangeShapeType="1"/>
            </p:cNvSpPr>
            <p:nvPr/>
          </p:nvSpPr>
          <p:spPr bwMode="auto">
            <a:xfrm>
              <a:off x="-187" y="2175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4" name="Line 38"/>
            <p:cNvSpPr>
              <a:spLocks noChangeShapeType="1"/>
            </p:cNvSpPr>
            <p:nvPr/>
          </p:nvSpPr>
          <p:spPr bwMode="auto">
            <a:xfrm>
              <a:off x="-187" y="2181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5" name="Line 39"/>
            <p:cNvSpPr>
              <a:spLocks noChangeShapeType="1"/>
            </p:cNvSpPr>
            <p:nvPr/>
          </p:nvSpPr>
          <p:spPr bwMode="auto">
            <a:xfrm>
              <a:off x="-187" y="1936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6" name="Line 40"/>
            <p:cNvSpPr>
              <a:spLocks noChangeShapeType="1"/>
            </p:cNvSpPr>
            <p:nvPr/>
          </p:nvSpPr>
          <p:spPr bwMode="auto">
            <a:xfrm>
              <a:off x="-187" y="1941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7" name="Line 41"/>
            <p:cNvSpPr>
              <a:spLocks noChangeShapeType="1"/>
            </p:cNvSpPr>
            <p:nvPr/>
          </p:nvSpPr>
          <p:spPr bwMode="auto">
            <a:xfrm>
              <a:off x="-187" y="1696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8" name="Line 42"/>
            <p:cNvSpPr>
              <a:spLocks noChangeShapeType="1"/>
            </p:cNvSpPr>
            <p:nvPr/>
          </p:nvSpPr>
          <p:spPr bwMode="auto">
            <a:xfrm>
              <a:off x="-187" y="1702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9" name="Line 43"/>
            <p:cNvSpPr>
              <a:spLocks noChangeShapeType="1"/>
            </p:cNvSpPr>
            <p:nvPr/>
          </p:nvSpPr>
          <p:spPr bwMode="auto">
            <a:xfrm>
              <a:off x="-187" y="1457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0" name="Line 44"/>
            <p:cNvSpPr>
              <a:spLocks noChangeShapeType="1"/>
            </p:cNvSpPr>
            <p:nvPr/>
          </p:nvSpPr>
          <p:spPr bwMode="auto">
            <a:xfrm>
              <a:off x="-187" y="1462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1" name="Line 45"/>
            <p:cNvSpPr>
              <a:spLocks noChangeShapeType="1"/>
            </p:cNvSpPr>
            <p:nvPr/>
          </p:nvSpPr>
          <p:spPr bwMode="auto">
            <a:xfrm>
              <a:off x="-187" y="1223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2" name="Line 46"/>
            <p:cNvSpPr>
              <a:spLocks noChangeShapeType="1"/>
            </p:cNvSpPr>
            <p:nvPr/>
          </p:nvSpPr>
          <p:spPr bwMode="auto">
            <a:xfrm>
              <a:off x="-187" y="1228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3" name="Line 47"/>
            <p:cNvSpPr>
              <a:spLocks noChangeShapeType="1"/>
            </p:cNvSpPr>
            <p:nvPr/>
          </p:nvSpPr>
          <p:spPr bwMode="auto">
            <a:xfrm>
              <a:off x="-187" y="3122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4" name="Line 48"/>
            <p:cNvSpPr>
              <a:spLocks noChangeShapeType="1"/>
            </p:cNvSpPr>
            <p:nvPr/>
          </p:nvSpPr>
          <p:spPr bwMode="auto">
            <a:xfrm>
              <a:off x="-187" y="3127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5" name="Line 49"/>
            <p:cNvSpPr>
              <a:spLocks noChangeShapeType="1"/>
            </p:cNvSpPr>
            <p:nvPr/>
          </p:nvSpPr>
          <p:spPr bwMode="auto">
            <a:xfrm>
              <a:off x="-187" y="3133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6" name="Line 50"/>
            <p:cNvSpPr>
              <a:spLocks noChangeShapeType="1"/>
            </p:cNvSpPr>
            <p:nvPr/>
          </p:nvSpPr>
          <p:spPr bwMode="auto">
            <a:xfrm>
              <a:off x="-187" y="3138"/>
              <a:ext cx="27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7" name="Rectangle 51"/>
            <p:cNvSpPr>
              <a:spLocks noChangeArrowheads="1"/>
            </p:cNvSpPr>
            <p:nvPr/>
          </p:nvSpPr>
          <p:spPr bwMode="auto">
            <a:xfrm>
              <a:off x="2468" y="2958"/>
              <a:ext cx="4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108" name="Freeform 52"/>
            <p:cNvSpPr>
              <a:spLocks/>
            </p:cNvSpPr>
            <p:nvPr/>
          </p:nvSpPr>
          <p:spPr bwMode="auto">
            <a:xfrm>
              <a:off x="2491" y="3084"/>
              <a:ext cx="24" cy="98"/>
            </a:xfrm>
            <a:custGeom>
              <a:avLst/>
              <a:gdLst>
                <a:gd name="T0" fmla="*/ 0 w 24"/>
                <a:gd name="T1" fmla="*/ 0 h 98"/>
                <a:gd name="T2" fmla="*/ 24 w 24"/>
                <a:gd name="T3" fmla="*/ 49 h 98"/>
                <a:gd name="T4" fmla="*/ 0 w 24"/>
                <a:gd name="T5" fmla="*/ 98 h 98"/>
                <a:gd name="T6" fmla="*/ 0 w 24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98"/>
                <a:gd name="T14" fmla="*/ 24 w 24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98">
                  <a:moveTo>
                    <a:pt x="0" y="0"/>
                  </a:moveTo>
                  <a:lnTo>
                    <a:pt x="24" y="49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9" name="Line 53"/>
            <p:cNvSpPr>
              <a:spLocks noChangeShapeType="1"/>
            </p:cNvSpPr>
            <p:nvPr/>
          </p:nvSpPr>
          <p:spPr bwMode="auto">
            <a:xfrm flipV="1">
              <a:off x="1611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0" name="Line 54"/>
            <p:cNvSpPr>
              <a:spLocks noChangeShapeType="1"/>
            </p:cNvSpPr>
            <p:nvPr/>
          </p:nvSpPr>
          <p:spPr bwMode="auto">
            <a:xfrm flipV="1">
              <a:off x="1614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1" name="Line 55"/>
            <p:cNvSpPr>
              <a:spLocks noChangeShapeType="1"/>
            </p:cNvSpPr>
            <p:nvPr/>
          </p:nvSpPr>
          <p:spPr bwMode="auto">
            <a:xfrm flipV="1">
              <a:off x="1616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2" name="Line 56"/>
            <p:cNvSpPr>
              <a:spLocks noChangeShapeType="1"/>
            </p:cNvSpPr>
            <p:nvPr/>
          </p:nvSpPr>
          <p:spPr bwMode="auto">
            <a:xfrm flipV="1">
              <a:off x="1619" y="983"/>
              <a:ext cx="1" cy="26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3" name="Rectangle 57"/>
            <p:cNvSpPr>
              <a:spLocks noChangeArrowheads="1"/>
            </p:cNvSpPr>
            <p:nvPr/>
          </p:nvSpPr>
          <p:spPr bwMode="auto">
            <a:xfrm>
              <a:off x="1648" y="973"/>
              <a:ext cx="4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114" name="Freeform 58"/>
            <p:cNvSpPr>
              <a:spLocks/>
            </p:cNvSpPr>
            <p:nvPr/>
          </p:nvSpPr>
          <p:spPr bwMode="auto">
            <a:xfrm>
              <a:off x="1592" y="989"/>
              <a:ext cx="48" cy="49"/>
            </a:xfrm>
            <a:custGeom>
              <a:avLst/>
              <a:gdLst>
                <a:gd name="T0" fmla="*/ 0 w 48"/>
                <a:gd name="T1" fmla="*/ 49 h 49"/>
                <a:gd name="T2" fmla="*/ 24 w 48"/>
                <a:gd name="T3" fmla="*/ 0 h 49"/>
                <a:gd name="T4" fmla="*/ 48 w 48"/>
                <a:gd name="T5" fmla="*/ 49 h 49"/>
                <a:gd name="T6" fmla="*/ 0 w 48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9"/>
                <a:gd name="T14" fmla="*/ 48 w 4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9">
                  <a:moveTo>
                    <a:pt x="0" y="49"/>
                  </a:moveTo>
                  <a:lnTo>
                    <a:pt x="24" y="0"/>
                  </a:lnTo>
                  <a:lnTo>
                    <a:pt x="4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5" name="Rectangle 59"/>
            <p:cNvSpPr>
              <a:spLocks noChangeArrowheads="1"/>
            </p:cNvSpPr>
            <p:nvPr/>
          </p:nvSpPr>
          <p:spPr bwMode="auto">
            <a:xfrm>
              <a:off x="-189" y="983"/>
              <a:ext cx="2709" cy="262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6" name="Line 60"/>
            <p:cNvSpPr>
              <a:spLocks noChangeShapeType="1"/>
            </p:cNvSpPr>
            <p:nvPr/>
          </p:nvSpPr>
          <p:spPr bwMode="auto">
            <a:xfrm>
              <a:off x="39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7" name="Rectangle 61"/>
            <p:cNvSpPr>
              <a:spLocks noChangeArrowheads="1"/>
            </p:cNvSpPr>
            <p:nvPr/>
          </p:nvSpPr>
          <p:spPr bwMode="auto">
            <a:xfrm>
              <a:off x="12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2118" name="Line 62"/>
            <p:cNvSpPr>
              <a:spLocks noChangeShapeType="1"/>
            </p:cNvSpPr>
            <p:nvPr/>
          </p:nvSpPr>
          <p:spPr bwMode="auto">
            <a:xfrm>
              <a:off x="264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9" name="Rectangle 63"/>
            <p:cNvSpPr>
              <a:spLocks noChangeArrowheads="1"/>
            </p:cNvSpPr>
            <p:nvPr/>
          </p:nvSpPr>
          <p:spPr bwMode="auto">
            <a:xfrm>
              <a:off x="238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2120" name="Line 64"/>
            <p:cNvSpPr>
              <a:spLocks noChangeShapeType="1"/>
            </p:cNvSpPr>
            <p:nvPr/>
          </p:nvSpPr>
          <p:spPr bwMode="auto">
            <a:xfrm>
              <a:off x="489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21" name="Rectangle 65"/>
            <p:cNvSpPr>
              <a:spLocks noChangeArrowheads="1"/>
            </p:cNvSpPr>
            <p:nvPr/>
          </p:nvSpPr>
          <p:spPr bwMode="auto">
            <a:xfrm>
              <a:off x="463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122" name="Line 66"/>
            <p:cNvSpPr>
              <a:spLocks noChangeShapeType="1"/>
            </p:cNvSpPr>
            <p:nvPr/>
          </p:nvSpPr>
          <p:spPr bwMode="auto">
            <a:xfrm>
              <a:off x="715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23" name="Rectangle 67"/>
            <p:cNvSpPr>
              <a:spLocks noChangeArrowheads="1"/>
            </p:cNvSpPr>
            <p:nvPr/>
          </p:nvSpPr>
          <p:spPr bwMode="auto">
            <a:xfrm>
              <a:off x="688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2124" name="Line 68"/>
            <p:cNvSpPr>
              <a:spLocks noChangeShapeType="1"/>
            </p:cNvSpPr>
            <p:nvPr/>
          </p:nvSpPr>
          <p:spPr bwMode="auto">
            <a:xfrm>
              <a:off x="940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25" name="Rectangle 69"/>
            <p:cNvSpPr>
              <a:spLocks noChangeArrowheads="1"/>
            </p:cNvSpPr>
            <p:nvPr/>
          </p:nvSpPr>
          <p:spPr bwMode="auto">
            <a:xfrm>
              <a:off x="914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2126" name="Line 70"/>
            <p:cNvSpPr>
              <a:spLocks noChangeShapeType="1"/>
            </p:cNvSpPr>
            <p:nvPr/>
          </p:nvSpPr>
          <p:spPr bwMode="auto">
            <a:xfrm>
              <a:off x="1166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27" name="Rectangle 71"/>
            <p:cNvSpPr>
              <a:spLocks noChangeArrowheads="1"/>
            </p:cNvSpPr>
            <p:nvPr/>
          </p:nvSpPr>
          <p:spPr bwMode="auto">
            <a:xfrm>
              <a:off x="1139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128" name="Line 72"/>
            <p:cNvSpPr>
              <a:spLocks noChangeShapeType="1"/>
            </p:cNvSpPr>
            <p:nvPr/>
          </p:nvSpPr>
          <p:spPr bwMode="auto">
            <a:xfrm>
              <a:off x="1391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29" name="Rectangle 73"/>
            <p:cNvSpPr>
              <a:spLocks noChangeArrowheads="1"/>
            </p:cNvSpPr>
            <p:nvPr/>
          </p:nvSpPr>
          <p:spPr bwMode="auto">
            <a:xfrm>
              <a:off x="1364" y="3171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130" name="Rectangle 74"/>
            <p:cNvSpPr>
              <a:spLocks noChangeArrowheads="1"/>
            </p:cNvSpPr>
            <p:nvPr/>
          </p:nvSpPr>
          <p:spPr bwMode="auto">
            <a:xfrm>
              <a:off x="1627" y="3171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131" name="Line 75"/>
            <p:cNvSpPr>
              <a:spLocks noChangeShapeType="1"/>
            </p:cNvSpPr>
            <p:nvPr/>
          </p:nvSpPr>
          <p:spPr bwMode="auto">
            <a:xfrm>
              <a:off x="1842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32" name="Rectangle 76"/>
            <p:cNvSpPr>
              <a:spLocks noChangeArrowheads="1"/>
            </p:cNvSpPr>
            <p:nvPr/>
          </p:nvSpPr>
          <p:spPr bwMode="auto">
            <a:xfrm>
              <a:off x="1844" y="3171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133" name="Line 77"/>
            <p:cNvSpPr>
              <a:spLocks noChangeShapeType="1"/>
            </p:cNvSpPr>
            <p:nvPr/>
          </p:nvSpPr>
          <p:spPr bwMode="auto">
            <a:xfrm>
              <a:off x="2067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34" name="Rectangle 78"/>
            <p:cNvSpPr>
              <a:spLocks noChangeArrowheads="1"/>
            </p:cNvSpPr>
            <p:nvPr/>
          </p:nvSpPr>
          <p:spPr bwMode="auto">
            <a:xfrm>
              <a:off x="2070" y="3171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135" name="Line 79"/>
            <p:cNvSpPr>
              <a:spLocks noChangeShapeType="1"/>
            </p:cNvSpPr>
            <p:nvPr/>
          </p:nvSpPr>
          <p:spPr bwMode="auto">
            <a:xfrm>
              <a:off x="2292" y="3100"/>
              <a:ext cx="1" cy="7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36" name="Rectangle 80"/>
            <p:cNvSpPr>
              <a:spLocks noChangeArrowheads="1"/>
            </p:cNvSpPr>
            <p:nvPr/>
          </p:nvSpPr>
          <p:spPr bwMode="auto">
            <a:xfrm>
              <a:off x="2295" y="3171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137" name="Rectangle 81"/>
            <p:cNvSpPr>
              <a:spLocks noChangeArrowheads="1"/>
            </p:cNvSpPr>
            <p:nvPr/>
          </p:nvSpPr>
          <p:spPr bwMode="auto">
            <a:xfrm>
              <a:off x="1545" y="3312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138" name="Line 82"/>
            <p:cNvSpPr>
              <a:spLocks noChangeShapeType="1"/>
            </p:cNvSpPr>
            <p:nvPr/>
          </p:nvSpPr>
          <p:spPr bwMode="auto">
            <a:xfrm>
              <a:off x="1600" y="3367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39" name="Rectangle 83"/>
            <p:cNvSpPr>
              <a:spLocks noChangeArrowheads="1"/>
            </p:cNvSpPr>
            <p:nvPr/>
          </p:nvSpPr>
          <p:spPr bwMode="auto">
            <a:xfrm>
              <a:off x="1571" y="2839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140" name="Line 84"/>
            <p:cNvSpPr>
              <a:spLocks noChangeShapeType="1"/>
            </p:cNvSpPr>
            <p:nvPr/>
          </p:nvSpPr>
          <p:spPr bwMode="auto">
            <a:xfrm>
              <a:off x="1600" y="2893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41" name="Rectangle 85"/>
            <p:cNvSpPr>
              <a:spLocks noChangeArrowheads="1"/>
            </p:cNvSpPr>
            <p:nvPr/>
          </p:nvSpPr>
          <p:spPr bwMode="auto">
            <a:xfrm>
              <a:off x="1571" y="2600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142" name="Line 86"/>
            <p:cNvSpPr>
              <a:spLocks noChangeShapeType="1"/>
            </p:cNvSpPr>
            <p:nvPr/>
          </p:nvSpPr>
          <p:spPr bwMode="auto">
            <a:xfrm>
              <a:off x="1600" y="2654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43" name="Rectangle 87"/>
            <p:cNvSpPr>
              <a:spLocks noChangeArrowheads="1"/>
            </p:cNvSpPr>
            <p:nvPr/>
          </p:nvSpPr>
          <p:spPr bwMode="auto">
            <a:xfrm>
              <a:off x="1571" y="2360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144" name="Line 88"/>
            <p:cNvSpPr>
              <a:spLocks noChangeShapeType="1"/>
            </p:cNvSpPr>
            <p:nvPr/>
          </p:nvSpPr>
          <p:spPr bwMode="auto">
            <a:xfrm>
              <a:off x="1600" y="2415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45" name="Rectangle 89"/>
            <p:cNvSpPr>
              <a:spLocks noChangeArrowheads="1"/>
            </p:cNvSpPr>
            <p:nvPr/>
          </p:nvSpPr>
          <p:spPr bwMode="auto">
            <a:xfrm>
              <a:off x="1571" y="2126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146" name="Line 90"/>
            <p:cNvSpPr>
              <a:spLocks noChangeShapeType="1"/>
            </p:cNvSpPr>
            <p:nvPr/>
          </p:nvSpPr>
          <p:spPr bwMode="auto">
            <a:xfrm>
              <a:off x="1600" y="2181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47" name="Rectangle 91"/>
            <p:cNvSpPr>
              <a:spLocks noChangeArrowheads="1"/>
            </p:cNvSpPr>
            <p:nvPr/>
          </p:nvSpPr>
          <p:spPr bwMode="auto">
            <a:xfrm>
              <a:off x="1571" y="1887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148" name="Line 92"/>
            <p:cNvSpPr>
              <a:spLocks noChangeShapeType="1"/>
            </p:cNvSpPr>
            <p:nvPr/>
          </p:nvSpPr>
          <p:spPr bwMode="auto">
            <a:xfrm>
              <a:off x="1600" y="1941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49" name="Rectangle 93"/>
            <p:cNvSpPr>
              <a:spLocks noChangeArrowheads="1"/>
            </p:cNvSpPr>
            <p:nvPr/>
          </p:nvSpPr>
          <p:spPr bwMode="auto">
            <a:xfrm>
              <a:off x="1571" y="1647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150" name="Line 94"/>
            <p:cNvSpPr>
              <a:spLocks noChangeShapeType="1"/>
            </p:cNvSpPr>
            <p:nvPr/>
          </p:nvSpPr>
          <p:spPr bwMode="auto">
            <a:xfrm>
              <a:off x="1600" y="1702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1" name="Rectangle 95"/>
            <p:cNvSpPr>
              <a:spLocks noChangeArrowheads="1"/>
            </p:cNvSpPr>
            <p:nvPr/>
          </p:nvSpPr>
          <p:spPr bwMode="auto">
            <a:xfrm>
              <a:off x="1571" y="1408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2152" name="Line 96"/>
            <p:cNvSpPr>
              <a:spLocks noChangeShapeType="1"/>
            </p:cNvSpPr>
            <p:nvPr/>
          </p:nvSpPr>
          <p:spPr bwMode="auto">
            <a:xfrm>
              <a:off x="1600" y="1462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" name="Rectangle 97"/>
            <p:cNvSpPr>
              <a:spLocks noChangeArrowheads="1"/>
            </p:cNvSpPr>
            <p:nvPr/>
          </p:nvSpPr>
          <p:spPr bwMode="auto">
            <a:xfrm>
              <a:off x="1571" y="1174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2154" name="Line 98"/>
            <p:cNvSpPr>
              <a:spLocks noChangeShapeType="1"/>
            </p:cNvSpPr>
            <p:nvPr/>
          </p:nvSpPr>
          <p:spPr bwMode="auto">
            <a:xfrm>
              <a:off x="1600" y="1228"/>
              <a:ext cx="3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" name="Rectangle 99"/>
            <p:cNvSpPr>
              <a:spLocks noChangeArrowheads="1"/>
            </p:cNvSpPr>
            <p:nvPr/>
          </p:nvSpPr>
          <p:spPr bwMode="auto">
            <a:xfrm>
              <a:off x="-189" y="983"/>
              <a:ext cx="2709" cy="262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60" name="Freeform 135"/>
          <p:cNvSpPr>
            <a:spLocks/>
          </p:cNvSpPr>
          <p:nvPr/>
        </p:nvSpPr>
        <p:spPr bwMode="auto">
          <a:xfrm>
            <a:off x="4071938" y="2495111"/>
            <a:ext cx="1493837" cy="2632075"/>
          </a:xfrm>
          <a:custGeom>
            <a:avLst/>
            <a:gdLst>
              <a:gd name="T0" fmla="*/ 2147483647 w 320"/>
              <a:gd name="T1" fmla="*/ 2147483647 h 330"/>
              <a:gd name="T2" fmla="*/ 2147483647 w 320"/>
              <a:gd name="T3" fmla="*/ 2147483647 h 330"/>
              <a:gd name="T4" fmla="*/ 2147483647 w 320"/>
              <a:gd name="T5" fmla="*/ 2147483647 h 330"/>
              <a:gd name="T6" fmla="*/ 2147483647 w 320"/>
              <a:gd name="T7" fmla="*/ 2147483647 h 330"/>
              <a:gd name="T8" fmla="*/ 2147483647 w 320"/>
              <a:gd name="T9" fmla="*/ 2147483647 h 330"/>
              <a:gd name="T10" fmla="*/ 2147483647 w 320"/>
              <a:gd name="T11" fmla="*/ 2147483647 h 330"/>
              <a:gd name="T12" fmla="*/ 2147483647 w 320"/>
              <a:gd name="T13" fmla="*/ 2147483647 h 330"/>
              <a:gd name="T14" fmla="*/ 2147483647 w 320"/>
              <a:gd name="T15" fmla="*/ 2147483647 h 330"/>
              <a:gd name="T16" fmla="*/ 2147483647 w 320"/>
              <a:gd name="T17" fmla="*/ 2147483647 h 330"/>
              <a:gd name="T18" fmla="*/ 2147483647 w 320"/>
              <a:gd name="T19" fmla="*/ 2147483647 h 330"/>
              <a:gd name="T20" fmla="*/ 2147483647 w 320"/>
              <a:gd name="T21" fmla="*/ 2147483647 h 330"/>
              <a:gd name="T22" fmla="*/ 2147483647 w 320"/>
              <a:gd name="T23" fmla="*/ 2147483647 h 330"/>
              <a:gd name="T24" fmla="*/ 2147483647 w 320"/>
              <a:gd name="T25" fmla="*/ 2147483647 h 330"/>
              <a:gd name="T26" fmla="*/ 2147483647 w 320"/>
              <a:gd name="T27" fmla="*/ 2147483647 h 330"/>
              <a:gd name="T28" fmla="*/ 2147483647 w 320"/>
              <a:gd name="T29" fmla="*/ 2147483647 h 330"/>
              <a:gd name="T30" fmla="*/ 2147483647 w 320"/>
              <a:gd name="T31" fmla="*/ 2147483647 h 330"/>
              <a:gd name="T32" fmla="*/ 2147483647 w 320"/>
              <a:gd name="T33" fmla="*/ 2147483647 h 330"/>
              <a:gd name="T34" fmla="*/ 2147483647 w 320"/>
              <a:gd name="T35" fmla="*/ 2147483647 h 330"/>
              <a:gd name="T36" fmla="*/ 2147483647 w 320"/>
              <a:gd name="T37" fmla="*/ 2147483647 h 330"/>
              <a:gd name="T38" fmla="*/ 2147483647 w 320"/>
              <a:gd name="T39" fmla="*/ 2147483647 h 330"/>
              <a:gd name="T40" fmla="*/ 2147483647 w 320"/>
              <a:gd name="T41" fmla="*/ 2147483647 h 330"/>
              <a:gd name="T42" fmla="*/ 2147483647 w 320"/>
              <a:gd name="T43" fmla="*/ 2147483647 h 330"/>
              <a:gd name="T44" fmla="*/ 2147483647 w 320"/>
              <a:gd name="T45" fmla="*/ 2147483647 h 330"/>
              <a:gd name="T46" fmla="*/ 2147483647 w 320"/>
              <a:gd name="T47" fmla="*/ 2147483647 h 330"/>
              <a:gd name="T48" fmla="*/ 2147483647 w 320"/>
              <a:gd name="T49" fmla="*/ 2147483647 h 330"/>
              <a:gd name="T50" fmla="*/ 2147483647 w 320"/>
              <a:gd name="T51" fmla="*/ 2147483647 h 330"/>
              <a:gd name="T52" fmla="*/ 2147483647 w 320"/>
              <a:gd name="T53" fmla="*/ 2147483647 h 330"/>
              <a:gd name="T54" fmla="*/ 2147483647 w 320"/>
              <a:gd name="T55" fmla="*/ 2147483647 h 330"/>
              <a:gd name="T56" fmla="*/ 2147483647 w 320"/>
              <a:gd name="T57" fmla="*/ 2147483647 h 330"/>
              <a:gd name="T58" fmla="*/ 2147483647 w 320"/>
              <a:gd name="T59" fmla="*/ 2147483647 h 330"/>
              <a:gd name="T60" fmla="*/ 2147483647 w 320"/>
              <a:gd name="T61" fmla="*/ 2147483647 h 330"/>
              <a:gd name="T62" fmla="*/ 2147483647 w 320"/>
              <a:gd name="T63" fmla="*/ 2147483647 h 330"/>
              <a:gd name="T64" fmla="*/ 2147483647 w 320"/>
              <a:gd name="T65" fmla="*/ 2147483647 h 330"/>
              <a:gd name="T66" fmla="*/ 2147483647 w 320"/>
              <a:gd name="T67" fmla="*/ 2147483647 h 330"/>
              <a:gd name="T68" fmla="*/ 2147483647 w 320"/>
              <a:gd name="T69" fmla="*/ 2147483647 h 330"/>
              <a:gd name="T70" fmla="*/ 2147483647 w 320"/>
              <a:gd name="T71" fmla="*/ 2147483647 h 330"/>
              <a:gd name="T72" fmla="*/ 2147483647 w 320"/>
              <a:gd name="T73" fmla="*/ 2147483647 h 330"/>
              <a:gd name="T74" fmla="*/ 2147483647 w 320"/>
              <a:gd name="T75" fmla="*/ 2147483647 h 330"/>
              <a:gd name="T76" fmla="*/ 2147483647 w 320"/>
              <a:gd name="T77" fmla="*/ 2147483647 h 330"/>
              <a:gd name="T78" fmla="*/ 2147483647 w 320"/>
              <a:gd name="T79" fmla="*/ 2147483647 h 330"/>
              <a:gd name="T80" fmla="*/ 2147483647 w 320"/>
              <a:gd name="T81" fmla="*/ 2147483647 h 330"/>
              <a:gd name="T82" fmla="*/ 2147483647 w 320"/>
              <a:gd name="T83" fmla="*/ 2147483647 h 330"/>
              <a:gd name="T84" fmla="*/ 2147483647 w 320"/>
              <a:gd name="T85" fmla="*/ 2147483647 h 330"/>
              <a:gd name="T86" fmla="*/ 2147483647 w 320"/>
              <a:gd name="T87" fmla="*/ 2147483647 h 330"/>
              <a:gd name="T88" fmla="*/ 2147483647 w 320"/>
              <a:gd name="T89" fmla="*/ 2147483647 h 330"/>
              <a:gd name="T90" fmla="*/ 2147483647 w 320"/>
              <a:gd name="T91" fmla="*/ 2147483647 h 330"/>
              <a:gd name="T92" fmla="*/ 2147483647 w 320"/>
              <a:gd name="T93" fmla="*/ 2147483647 h 330"/>
              <a:gd name="T94" fmla="*/ 2147483647 w 320"/>
              <a:gd name="T95" fmla="*/ 2147483647 h 330"/>
              <a:gd name="T96" fmla="*/ 2147483647 w 320"/>
              <a:gd name="T97" fmla="*/ 2147483647 h 330"/>
              <a:gd name="T98" fmla="*/ 2147483647 w 320"/>
              <a:gd name="T99" fmla="*/ 2147483647 h 330"/>
              <a:gd name="T100" fmla="*/ 2147483647 w 320"/>
              <a:gd name="T101" fmla="*/ 2147483647 h 330"/>
              <a:gd name="T102" fmla="*/ 2147483647 w 320"/>
              <a:gd name="T103" fmla="*/ 2147483647 h 330"/>
              <a:gd name="T104" fmla="*/ 2147483647 w 320"/>
              <a:gd name="T105" fmla="*/ 2147483647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271035"/>
              </p:ext>
            </p:extLst>
          </p:nvPr>
        </p:nvGraphicFramePr>
        <p:xfrm>
          <a:off x="1900238" y="1758141"/>
          <a:ext cx="8318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307" imgH="241195" progId="Equation.DSMT4">
                  <p:embed/>
                </p:oleObj>
              </mc:Choice>
              <mc:Fallback>
                <p:oleObj name="Equation" r:id="rId7" imgW="444307" imgH="241195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1758141"/>
                        <a:ext cx="83185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458618"/>
              </p:ext>
            </p:extLst>
          </p:nvPr>
        </p:nvGraphicFramePr>
        <p:xfrm>
          <a:off x="4221163" y="1735916"/>
          <a:ext cx="15541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447" imgH="291973" progId="Equation.DSMT4">
                  <p:embed/>
                </p:oleObj>
              </mc:Choice>
              <mc:Fallback>
                <p:oleObj name="Equation" r:id="rId9" imgW="812447" imgH="291973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3" y="1735916"/>
                        <a:ext cx="15541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11442"/>
              </p:ext>
            </p:extLst>
          </p:nvPr>
        </p:nvGraphicFramePr>
        <p:xfrm>
          <a:off x="6942285" y="3550261"/>
          <a:ext cx="13636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431640" progId="Equation.DSMT4">
                  <p:embed/>
                </p:oleObj>
              </mc:Choice>
              <mc:Fallback>
                <p:oleObj name="Equation" r:id="rId10" imgW="495000" imgH="43164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285" y="3550261"/>
                        <a:ext cx="1363662" cy="119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" name="Content Placeholder 2"/>
          <p:cNvSpPr txBox="1">
            <a:spLocks/>
          </p:cNvSpPr>
          <p:nvPr/>
        </p:nvSpPr>
        <p:spPr bwMode="auto">
          <a:xfrm>
            <a:off x="3873427" y="5722254"/>
            <a:ext cx="3170237" cy="93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</a:rPr>
              <a:t>When p=-4, the graph is shifted 4 units left</a:t>
            </a:r>
          </a:p>
        </p:txBody>
      </p:sp>
      <p:sp>
        <p:nvSpPr>
          <p:cNvPr id="200" name="Freeform 135"/>
          <p:cNvSpPr>
            <a:spLocks/>
          </p:cNvSpPr>
          <p:nvPr/>
        </p:nvSpPr>
        <p:spPr bwMode="auto">
          <a:xfrm>
            <a:off x="1717675" y="2471299"/>
            <a:ext cx="1495425" cy="2630487"/>
          </a:xfrm>
          <a:custGeom>
            <a:avLst/>
            <a:gdLst>
              <a:gd name="T0" fmla="*/ 2147483647 w 320"/>
              <a:gd name="T1" fmla="*/ 2147483647 h 330"/>
              <a:gd name="T2" fmla="*/ 2147483647 w 320"/>
              <a:gd name="T3" fmla="*/ 2147483647 h 330"/>
              <a:gd name="T4" fmla="*/ 2147483647 w 320"/>
              <a:gd name="T5" fmla="*/ 2147483647 h 330"/>
              <a:gd name="T6" fmla="*/ 2147483647 w 320"/>
              <a:gd name="T7" fmla="*/ 2147483647 h 330"/>
              <a:gd name="T8" fmla="*/ 2147483647 w 320"/>
              <a:gd name="T9" fmla="*/ 2147483647 h 330"/>
              <a:gd name="T10" fmla="*/ 2147483647 w 320"/>
              <a:gd name="T11" fmla="*/ 2147483647 h 330"/>
              <a:gd name="T12" fmla="*/ 2147483647 w 320"/>
              <a:gd name="T13" fmla="*/ 2147483647 h 330"/>
              <a:gd name="T14" fmla="*/ 2147483647 w 320"/>
              <a:gd name="T15" fmla="*/ 2147483647 h 330"/>
              <a:gd name="T16" fmla="*/ 2147483647 w 320"/>
              <a:gd name="T17" fmla="*/ 2147483647 h 330"/>
              <a:gd name="T18" fmla="*/ 2147483647 w 320"/>
              <a:gd name="T19" fmla="*/ 2147483647 h 330"/>
              <a:gd name="T20" fmla="*/ 2147483647 w 320"/>
              <a:gd name="T21" fmla="*/ 2147483647 h 330"/>
              <a:gd name="T22" fmla="*/ 2147483647 w 320"/>
              <a:gd name="T23" fmla="*/ 2147483647 h 330"/>
              <a:gd name="T24" fmla="*/ 2147483647 w 320"/>
              <a:gd name="T25" fmla="*/ 2147483647 h 330"/>
              <a:gd name="T26" fmla="*/ 2147483647 w 320"/>
              <a:gd name="T27" fmla="*/ 2147483647 h 330"/>
              <a:gd name="T28" fmla="*/ 2147483647 w 320"/>
              <a:gd name="T29" fmla="*/ 2147483647 h 330"/>
              <a:gd name="T30" fmla="*/ 2147483647 w 320"/>
              <a:gd name="T31" fmla="*/ 2147483647 h 330"/>
              <a:gd name="T32" fmla="*/ 2147483647 w 320"/>
              <a:gd name="T33" fmla="*/ 2147483647 h 330"/>
              <a:gd name="T34" fmla="*/ 2147483647 w 320"/>
              <a:gd name="T35" fmla="*/ 2147483647 h 330"/>
              <a:gd name="T36" fmla="*/ 2147483647 w 320"/>
              <a:gd name="T37" fmla="*/ 2147483647 h 330"/>
              <a:gd name="T38" fmla="*/ 2147483647 w 320"/>
              <a:gd name="T39" fmla="*/ 2147483647 h 330"/>
              <a:gd name="T40" fmla="*/ 2147483647 w 320"/>
              <a:gd name="T41" fmla="*/ 2147483647 h 330"/>
              <a:gd name="T42" fmla="*/ 2147483647 w 320"/>
              <a:gd name="T43" fmla="*/ 2147483647 h 330"/>
              <a:gd name="T44" fmla="*/ 2147483647 w 320"/>
              <a:gd name="T45" fmla="*/ 2147483647 h 330"/>
              <a:gd name="T46" fmla="*/ 2147483647 w 320"/>
              <a:gd name="T47" fmla="*/ 2147483647 h 330"/>
              <a:gd name="T48" fmla="*/ 2147483647 w 320"/>
              <a:gd name="T49" fmla="*/ 2147483647 h 330"/>
              <a:gd name="T50" fmla="*/ 2147483647 w 320"/>
              <a:gd name="T51" fmla="*/ 2147483647 h 330"/>
              <a:gd name="T52" fmla="*/ 2147483647 w 320"/>
              <a:gd name="T53" fmla="*/ 2147483647 h 330"/>
              <a:gd name="T54" fmla="*/ 2147483647 w 320"/>
              <a:gd name="T55" fmla="*/ 2147483647 h 330"/>
              <a:gd name="T56" fmla="*/ 2147483647 w 320"/>
              <a:gd name="T57" fmla="*/ 2147483647 h 330"/>
              <a:gd name="T58" fmla="*/ 2147483647 w 320"/>
              <a:gd name="T59" fmla="*/ 2147483647 h 330"/>
              <a:gd name="T60" fmla="*/ 2147483647 w 320"/>
              <a:gd name="T61" fmla="*/ 2147483647 h 330"/>
              <a:gd name="T62" fmla="*/ 2147483647 w 320"/>
              <a:gd name="T63" fmla="*/ 2147483647 h 330"/>
              <a:gd name="T64" fmla="*/ 2147483647 w 320"/>
              <a:gd name="T65" fmla="*/ 2147483647 h 330"/>
              <a:gd name="T66" fmla="*/ 2147483647 w 320"/>
              <a:gd name="T67" fmla="*/ 2147483647 h 330"/>
              <a:gd name="T68" fmla="*/ 2147483647 w 320"/>
              <a:gd name="T69" fmla="*/ 2147483647 h 330"/>
              <a:gd name="T70" fmla="*/ 2147483647 w 320"/>
              <a:gd name="T71" fmla="*/ 2147483647 h 330"/>
              <a:gd name="T72" fmla="*/ 2147483647 w 320"/>
              <a:gd name="T73" fmla="*/ 2147483647 h 330"/>
              <a:gd name="T74" fmla="*/ 2147483647 w 320"/>
              <a:gd name="T75" fmla="*/ 2147483647 h 330"/>
              <a:gd name="T76" fmla="*/ 2147483647 w 320"/>
              <a:gd name="T77" fmla="*/ 2147483647 h 330"/>
              <a:gd name="T78" fmla="*/ 2147483647 w 320"/>
              <a:gd name="T79" fmla="*/ 2147483647 h 330"/>
              <a:gd name="T80" fmla="*/ 2147483647 w 320"/>
              <a:gd name="T81" fmla="*/ 2147483647 h 330"/>
              <a:gd name="T82" fmla="*/ 2147483647 w 320"/>
              <a:gd name="T83" fmla="*/ 2147483647 h 330"/>
              <a:gd name="T84" fmla="*/ 2147483647 w 320"/>
              <a:gd name="T85" fmla="*/ 2147483647 h 330"/>
              <a:gd name="T86" fmla="*/ 2147483647 w 320"/>
              <a:gd name="T87" fmla="*/ 2147483647 h 330"/>
              <a:gd name="T88" fmla="*/ 2147483647 w 320"/>
              <a:gd name="T89" fmla="*/ 2147483647 h 330"/>
              <a:gd name="T90" fmla="*/ 2147483647 w 320"/>
              <a:gd name="T91" fmla="*/ 2147483647 h 330"/>
              <a:gd name="T92" fmla="*/ 2147483647 w 320"/>
              <a:gd name="T93" fmla="*/ 2147483647 h 330"/>
              <a:gd name="T94" fmla="*/ 2147483647 w 320"/>
              <a:gd name="T95" fmla="*/ 2147483647 h 330"/>
              <a:gd name="T96" fmla="*/ 2147483647 w 320"/>
              <a:gd name="T97" fmla="*/ 2147483647 h 330"/>
              <a:gd name="T98" fmla="*/ 2147483647 w 320"/>
              <a:gd name="T99" fmla="*/ 2147483647 h 330"/>
              <a:gd name="T100" fmla="*/ 2147483647 w 320"/>
              <a:gd name="T101" fmla="*/ 2147483647 h 330"/>
              <a:gd name="T102" fmla="*/ 2147483647 w 320"/>
              <a:gd name="T103" fmla="*/ 2147483647 h 330"/>
              <a:gd name="T104" fmla="*/ 2147483647 w 320"/>
              <a:gd name="T105" fmla="*/ 2147483647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62" name="TextBox 200"/>
          <p:cNvSpPr txBox="1">
            <a:spLocks noChangeArrowheads="1"/>
          </p:cNvSpPr>
          <p:nvPr/>
        </p:nvSpPr>
        <p:spPr bwMode="auto">
          <a:xfrm>
            <a:off x="0" y="6640074"/>
            <a:ext cx="4022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000"/>
              <a:t>© Copyright All Rights Reserved Homework Depot </a:t>
            </a:r>
            <a:r>
              <a:rPr lang="en-CA" sz="1000">
                <a:hlinkClick r:id="rId12"/>
              </a:rPr>
              <a:t>www.BCMath.ca</a:t>
            </a:r>
            <a:r>
              <a:rPr lang="en-CA" sz="1000"/>
              <a:t> </a:t>
            </a:r>
          </a:p>
        </p:txBody>
      </p:sp>
      <p:graphicFrame>
        <p:nvGraphicFramePr>
          <p:cNvPr id="201" name="Object 4">
            <a:extLst>
              <a:ext uri="{FF2B5EF4-FFF2-40B4-BE49-F238E27FC236}">
                <a16:creationId xmlns:a16="http://schemas.microsoft.com/office/drawing/2014/main" id="{1AEB2232-CC7A-4B29-9162-0A68BD3417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76822"/>
              </p:ext>
            </p:extLst>
          </p:nvPr>
        </p:nvGraphicFramePr>
        <p:xfrm>
          <a:off x="1876548" y="2197906"/>
          <a:ext cx="7604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201" name="Object 4">
                        <a:extLst>
                          <a:ext uri="{FF2B5EF4-FFF2-40B4-BE49-F238E27FC236}">
                            <a16:creationId xmlns:a16="http://schemas.microsoft.com/office/drawing/2014/main" id="{1AEB2232-CC7A-4B29-9162-0A68BD3417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548" y="2197906"/>
                        <a:ext cx="7604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4">
            <a:extLst>
              <a:ext uri="{FF2B5EF4-FFF2-40B4-BE49-F238E27FC236}">
                <a16:creationId xmlns:a16="http://schemas.microsoft.com/office/drawing/2014/main" id="{FCE2E9AF-E86B-4C3A-9431-B6A542086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955354"/>
              </p:ext>
            </p:extLst>
          </p:nvPr>
        </p:nvGraphicFramePr>
        <p:xfrm>
          <a:off x="4570413" y="2201863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95000" imgH="203040" progId="Equation.DSMT4">
                  <p:embed/>
                </p:oleObj>
              </mc:Choice>
              <mc:Fallback>
                <p:oleObj name="Equation" r:id="rId15" imgW="495000" imgH="203040" progId="Equation.DSMT4">
                  <p:embed/>
                  <p:pic>
                    <p:nvPicPr>
                      <p:cNvPr id="202" name="Object 4">
                        <a:extLst>
                          <a:ext uri="{FF2B5EF4-FFF2-40B4-BE49-F238E27FC236}">
                            <a16:creationId xmlns:a16="http://schemas.microsoft.com/office/drawing/2014/main" id="{FCE2E9AF-E86B-4C3A-9431-B6A542086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201863"/>
                        <a:ext cx="927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60" grpId="0" animBg="1"/>
      <p:bldP spid="390" grpId="0" animBg="1"/>
      <p:bldP spid="2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5475"/>
          </a:xfrm>
        </p:spPr>
        <p:txBody>
          <a:bodyPr/>
          <a:lstStyle/>
          <a:p>
            <a:pPr>
              <a:defRPr/>
            </a:pPr>
            <a:r>
              <a:rPr lang="en-CA" dirty="0"/>
              <a:t>III) Vertical Translations (VT)</a:t>
            </a:r>
          </a:p>
        </p:txBody>
      </p:sp>
      <p:sp>
        <p:nvSpPr>
          <p:cNvPr id="3101" name="Content Placeholder 2"/>
          <p:cNvSpPr>
            <a:spLocks noGrp="1"/>
          </p:cNvSpPr>
          <p:nvPr>
            <p:ph sz="quarter" idx="1"/>
          </p:nvPr>
        </p:nvSpPr>
        <p:spPr>
          <a:xfrm>
            <a:off x="414338" y="889000"/>
            <a:ext cx="8032750" cy="939800"/>
          </a:xfrm>
        </p:spPr>
        <p:txBody>
          <a:bodyPr/>
          <a:lstStyle/>
          <a:p>
            <a:r>
              <a:rPr lang="en-CA" dirty="0"/>
              <a:t>A Vertical shift (UP or Down) will occur if a constant is added to the equation outside of  the brackets</a:t>
            </a:r>
            <a:endParaRPr lang="en-CA" i="1" baseline="30000" dirty="0"/>
          </a:p>
        </p:txBody>
      </p:sp>
      <p:graphicFrame>
        <p:nvGraphicFramePr>
          <p:cNvPr id="3074" name="Object 105"/>
          <p:cNvGraphicFramePr>
            <a:graphicFrameLocks noChangeAspect="1"/>
          </p:cNvGraphicFramePr>
          <p:nvPr/>
        </p:nvGraphicFramePr>
        <p:xfrm>
          <a:off x="355600" y="1833563"/>
          <a:ext cx="18764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865" imgH="253890" progId="Equation.DSMT4">
                  <p:embed/>
                </p:oleObj>
              </mc:Choice>
              <mc:Fallback>
                <p:oleObj name="Equation" r:id="rId3" imgW="1002865" imgH="253890" progId="Equation.DSMT4">
                  <p:embed/>
                  <p:pic>
                    <p:nvPicPr>
                      <p:cNvPr id="3074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833563"/>
                        <a:ext cx="18764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35603"/>
              </p:ext>
            </p:extLst>
          </p:nvPr>
        </p:nvGraphicFramePr>
        <p:xfrm>
          <a:off x="2278063" y="1798638"/>
          <a:ext cx="13335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500" imgH="241300" progId="Equation.DSMT4">
                  <p:embed/>
                </p:oleObj>
              </mc:Choice>
              <mc:Fallback>
                <p:oleObj name="Equation" r:id="rId5" imgW="698500" imgH="2413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798638"/>
                        <a:ext cx="13335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1461453" y="1809432"/>
            <a:ext cx="382587" cy="446087"/>
          </a:xfrm>
          <a:prstGeom prst="ellipse">
            <a:avLst/>
          </a:prstGeom>
          <a:noFill/>
          <a:ln>
            <a:solidFill>
              <a:srgbClr val="0070C0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2727642" y="1790064"/>
            <a:ext cx="945197" cy="434975"/>
          </a:xfrm>
          <a:prstGeom prst="ellipse">
            <a:avLst/>
          </a:prstGeom>
          <a:noFill/>
          <a:ln>
            <a:solidFill>
              <a:srgbClr val="0070C0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43680" y="1738313"/>
            <a:ext cx="473456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The value of “x” is squared first and then we subtract the 3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195763" y="3302000"/>
          <a:ext cx="830262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307" imgH="1777229" progId="Equation.DSMT4">
                  <p:embed/>
                </p:oleObj>
              </mc:Choice>
              <mc:Fallback>
                <p:oleObj name="Equation" r:id="rId7" imgW="444307" imgH="1777229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3302000"/>
                        <a:ext cx="830262" cy="333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326063" y="3200400"/>
          <a:ext cx="1519237" cy="34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800" imgH="1816100" progId="Equation.DSMT4">
                  <p:embed/>
                </p:oleObj>
              </mc:Choice>
              <mc:Fallback>
                <p:oleObj name="Equation" r:id="rId9" imgW="812800" imgH="1816100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3200400"/>
                        <a:ext cx="1519237" cy="340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252913" y="4359275"/>
          <a:ext cx="236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4359275"/>
                        <a:ext cx="2365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273550" y="4819650"/>
          <a:ext cx="1889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468" imgH="164885" progId="Equation.DSMT4">
                  <p:embed/>
                </p:oleObj>
              </mc:Choice>
              <mc:Fallback>
                <p:oleObj name="Equation" r:id="rId13" imgW="101468" imgH="164885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4819650"/>
                        <a:ext cx="188913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230688" y="5280025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80" imgH="164814" progId="Equation.DSMT4">
                  <p:embed/>
                </p:oleObj>
              </mc:Choice>
              <mc:Fallback>
                <p:oleObj name="Equation" r:id="rId15" imgW="126780" imgH="164814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5280025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56088" y="5729288"/>
          <a:ext cx="2111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5729288"/>
                        <a:ext cx="2111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4152900" y="6197600"/>
          <a:ext cx="37623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24" imgH="164957" progId="Equation.DSMT4">
                  <p:embed/>
                </p:oleObj>
              </mc:Choice>
              <mc:Fallback>
                <p:oleObj name="Equation" r:id="rId19" imgW="203024" imgH="164957" progId="Equation.DSMT4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6197600"/>
                        <a:ext cx="376238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586844"/>
              </p:ext>
            </p:extLst>
          </p:nvPr>
        </p:nvGraphicFramePr>
        <p:xfrm>
          <a:off x="6520596" y="3976541"/>
          <a:ext cx="12938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69800" imgH="203040" progId="Equation.DSMT4">
                  <p:embed/>
                </p:oleObj>
              </mc:Choice>
              <mc:Fallback>
                <p:oleObj name="Equation" r:id="rId21" imgW="469800" imgH="203040" progId="Equation.DSMT4">
                  <p:embed/>
                  <p:pic>
                    <p:nvPicPr>
                      <p:cNvPr id="30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596" y="3976541"/>
                        <a:ext cx="1293812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622800" y="4367213"/>
          <a:ext cx="236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4367213"/>
                        <a:ext cx="23653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4645025" y="4826000"/>
          <a:ext cx="1889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1468" imgH="164885" progId="Equation.DSMT4">
                  <p:embed/>
                </p:oleObj>
              </mc:Choice>
              <mc:Fallback>
                <p:oleObj name="Equation" r:id="rId24" imgW="101468" imgH="164885" progId="Equation.DSMT4">
                  <p:embed/>
                  <p:pic>
                    <p:nvPicPr>
                      <p:cNvPr id="30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826000"/>
                        <a:ext cx="188913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4600575" y="5286375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80" imgH="164814" progId="Equation.DSMT4">
                  <p:embed/>
                </p:oleObj>
              </mc:Choice>
              <mc:Fallback>
                <p:oleObj name="Equation" r:id="rId25" imgW="126780" imgH="164814" progId="Equation.DSMT4">
                  <p:embed/>
                  <p:pic>
                    <p:nvPicPr>
                      <p:cNvPr id="30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5286375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616450" y="5735638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5" imgH="177415" progId="Equation.DSMT4">
                  <p:embed/>
                </p:oleObj>
              </mc:Choice>
              <mc:Fallback>
                <p:oleObj name="Equation" r:id="rId27" imgW="126725" imgH="177415" progId="Equation.DSMT4">
                  <p:embed/>
                  <p:pic>
                    <p:nvPicPr>
                      <p:cNvPr id="30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735638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4632325" y="6203950"/>
          <a:ext cx="1873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1468" imgH="164885" progId="Equation.DSMT4">
                  <p:embed/>
                </p:oleObj>
              </mc:Choice>
              <mc:Fallback>
                <p:oleObj name="Equation" r:id="rId29" imgW="101468" imgH="164885" progId="Equation.DSMT4">
                  <p:embed/>
                  <p:pic>
                    <p:nvPicPr>
                      <p:cNvPr id="30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6203950"/>
                        <a:ext cx="187325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5954713" y="4330700"/>
          <a:ext cx="4016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15619" imgH="177569" progId="Equation.DSMT4">
                  <p:embed/>
                </p:oleObj>
              </mc:Choice>
              <mc:Fallback>
                <p:oleObj name="Equation" r:id="rId31" imgW="215619" imgH="177569" progId="Equation.DSMT4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4330700"/>
                        <a:ext cx="4016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5953125" y="4789488"/>
          <a:ext cx="4016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15619" imgH="164885" progId="Equation.DSMT4">
                  <p:embed/>
                </p:oleObj>
              </mc:Choice>
              <mc:Fallback>
                <p:oleObj name="Equation" r:id="rId33" imgW="215619" imgH="164885" progId="Equation.DSMT4">
                  <p:embed/>
                  <p:pic>
                    <p:nvPicPr>
                      <p:cNvPr id="30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4789488"/>
                        <a:ext cx="4016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6040438" y="5249863"/>
          <a:ext cx="1873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1468" imgH="164885" progId="Equation.DSMT4">
                  <p:embed/>
                </p:oleObj>
              </mc:Choice>
              <mc:Fallback>
                <p:oleObj name="Equation" r:id="rId35" imgW="101468" imgH="164885" progId="Equation.DSMT4">
                  <p:embed/>
                  <p:pic>
                    <p:nvPicPr>
                      <p:cNvPr id="30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5249863"/>
                        <a:ext cx="187325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6030913" y="5700713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6725" imgH="177415" progId="Equation.DSMT4">
                  <p:embed/>
                </p:oleObj>
              </mc:Choice>
              <mc:Fallback>
                <p:oleObj name="Equation" r:id="rId37" imgW="126725" imgH="177415" progId="Equation.DSMT4">
                  <p:embed/>
                  <p:pic>
                    <p:nvPicPr>
                      <p:cNvPr id="30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5700713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5942013" y="6167438"/>
          <a:ext cx="3984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15619" imgH="164885" progId="Equation.DSMT4">
                  <p:embed/>
                </p:oleObj>
              </mc:Choice>
              <mc:Fallback>
                <p:oleObj name="Equation" r:id="rId39" imgW="215619" imgH="164885" progId="Equation.DSMT4">
                  <p:embed/>
                  <p:pic>
                    <p:nvPicPr>
                      <p:cNvPr id="30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6167438"/>
                        <a:ext cx="398462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6444127" y="4586898"/>
            <a:ext cx="2416175" cy="93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Graph is shifted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  3 units Down</a:t>
            </a:r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333375" y="2722563"/>
            <a:ext cx="3527425" cy="3919537"/>
            <a:chOff x="210" y="1715"/>
            <a:chExt cx="2222" cy="2469"/>
          </a:xfrm>
        </p:grpSpPr>
        <p:sp>
          <p:nvSpPr>
            <p:cNvPr id="3113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10" y="1720"/>
              <a:ext cx="2222" cy="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4" name="Rectangle 32"/>
            <p:cNvSpPr>
              <a:spLocks noChangeArrowheads="1"/>
            </p:cNvSpPr>
            <p:nvPr/>
          </p:nvSpPr>
          <p:spPr bwMode="auto">
            <a:xfrm>
              <a:off x="212" y="1725"/>
              <a:ext cx="2218" cy="2454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5" name="Line 33"/>
            <p:cNvSpPr>
              <a:spLocks noChangeShapeType="1"/>
            </p:cNvSpPr>
            <p:nvPr/>
          </p:nvSpPr>
          <p:spPr bwMode="auto">
            <a:xfrm flipV="1">
              <a:off x="397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6" name="Line 34"/>
            <p:cNvSpPr>
              <a:spLocks noChangeShapeType="1"/>
            </p:cNvSpPr>
            <p:nvPr/>
          </p:nvSpPr>
          <p:spPr bwMode="auto">
            <a:xfrm flipV="1">
              <a:off x="399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7" name="Line 35"/>
            <p:cNvSpPr>
              <a:spLocks noChangeShapeType="1"/>
            </p:cNvSpPr>
            <p:nvPr/>
          </p:nvSpPr>
          <p:spPr bwMode="auto">
            <a:xfrm flipV="1">
              <a:off x="581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8" name="Line 36"/>
            <p:cNvSpPr>
              <a:spLocks noChangeShapeType="1"/>
            </p:cNvSpPr>
            <p:nvPr/>
          </p:nvSpPr>
          <p:spPr bwMode="auto">
            <a:xfrm flipV="1">
              <a:off x="583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9" name="Line 37"/>
            <p:cNvSpPr>
              <a:spLocks noChangeShapeType="1"/>
            </p:cNvSpPr>
            <p:nvPr/>
          </p:nvSpPr>
          <p:spPr bwMode="auto">
            <a:xfrm flipV="1">
              <a:off x="766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0" name="Line 38"/>
            <p:cNvSpPr>
              <a:spLocks noChangeShapeType="1"/>
            </p:cNvSpPr>
            <p:nvPr/>
          </p:nvSpPr>
          <p:spPr bwMode="auto">
            <a:xfrm flipV="1">
              <a:off x="768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1" name="Line 39"/>
            <p:cNvSpPr>
              <a:spLocks noChangeShapeType="1"/>
            </p:cNvSpPr>
            <p:nvPr/>
          </p:nvSpPr>
          <p:spPr bwMode="auto">
            <a:xfrm flipV="1">
              <a:off x="950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2" name="Line 40"/>
            <p:cNvSpPr>
              <a:spLocks noChangeShapeType="1"/>
            </p:cNvSpPr>
            <p:nvPr/>
          </p:nvSpPr>
          <p:spPr bwMode="auto">
            <a:xfrm flipV="1">
              <a:off x="952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3" name="Line 41"/>
            <p:cNvSpPr>
              <a:spLocks noChangeShapeType="1"/>
            </p:cNvSpPr>
            <p:nvPr/>
          </p:nvSpPr>
          <p:spPr bwMode="auto">
            <a:xfrm flipV="1">
              <a:off x="1134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4" name="Line 42"/>
            <p:cNvSpPr>
              <a:spLocks noChangeShapeType="1"/>
            </p:cNvSpPr>
            <p:nvPr/>
          </p:nvSpPr>
          <p:spPr bwMode="auto">
            <a:xfrm flipV="1">
              <a:off x="1137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5" name="Line 43"/>
            <p:cNvSpPr>
              <a:spLocks noChangeShapeType="1"/>
            </p:cNvSpPr>
            <p:nvPr/>
          </p:nvSpPr>
          <p:spPr bwMode="auto">
            <a:xfrm flipV="1">
              <a:off x="1503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6" name="Line 44"/>
            <p:cNvSpPr>
              <a:spLocks noChangeShapeType="1"/>
            </p:cNvSpPr>
            <p:nvPr/>
          </p:nvSpPr>
          <p:spPr bwMode="auto">
            <a:xfrm flipV="1">
              <a:off x="1505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7" name="Line 45"/>
            <p:cNvSpPr>
              <a:spLocks noChangeShapeType="1"/>
            </p:cNvSpPr>
            <p:nvPr/>
          </p:nvSpPr>
          <p:spPr bwMode="auto">
            <a:xfrm flipV="1">
              <a:off x="1688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8" name="Line 46"/>
            <p:cNvSpPr>
              <a:spLocks noChangeShapeType="1"/>
            </p:cNvSpPr>
            <p:nvPr/>
          </p:nvSpPr>
          <p:spPr bwMode="auto">
            <a:xfrm flipV="1">
              <a:off x="1690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29" name="Line 47"/>
            <p:cNvSpPr>
              <a:spLocks noChangeShapeType="1"/>
            </p:cNvSpPr>
            <p:nvPr/>
          </p:nvSpPr>
          <p:spPr bwMode="auto">
            <a:xfrm flipV="1">
              <a:off x="1872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0" name="Line 48"/>
            <p:cNvSpPr>
              <a:spLocks noChangeShapeType="1"/>
            </p:cNvSpPr>
            <p:nvPr/>
          </p:nvSpPr>
          <p:spPr bwMode="auto">
            <a:xfrm flipV="1">
              <a:off x="1874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1" name="Line 49"/>
            <p:cNvSpPr>
              <a:spLocks noChangeShapeType="1"/>
            </p:cNvSpPr>
            <p:nvPr/>
          </p:nvSpPr>
          <p:spPr bwMode="auto">
            <a:xfrm flipV="1">
              <a:off x="2057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2" name="Line 50"/>
            <p:cNvSpPr>
              <a:spLocks noChangeShapeType="1"/>
            </p:cNvSpPr>
            <p:nvPr/>
          </p:nvSpPr>
          <p:spPr bwMode="auto">
            <a:xfrm flipV="1">
              <a:off x="2059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3" name="Line 51"/>
            <p:cNvSpPr>
              <a:spLocks noChangeShapeType="1"/>
            </p:cNvSpPr>
            <p:nvPr/>
          </p:nvSpPr>
          <p:spPr bwMode="auto">
            <a:xfrm flipV="1">
              <a:off x="2241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4" name="Line 52"/>
            <p:cNvSpPr>
              <a:spLocks noChangeShapeType="1"/>
            </p:cNvSpPr>
            <p:nvPr/>
          </p:nvSpPr>
          <p:spPr bwMode="auto">
            <a:xfrm flipV="1">
              <a:off x="2243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5" name="Line 53"/>
            <p:cNvSpPr>
              <a:spLocks noChangeShapeType="1"/>
            </p:cNvSpPr>
            <p:nvPr/>
          </p:nvSpPr>
          <p:spPr bwMode="auto">
            <a:xfrm>
              <a:off x="214" y="3996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6" name="Line 54"/>
            <p:cNvSpPr>
              <a:spLocks noChangeShapeType="1"/>
            </p:cNvSpPr>
            <p:nvPr/>
          </p:nvSpPr>
          <p:spPr bwMode="auto">
            <a:xfrm>
              <a:off x="214" y="4001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7" name="Line 55"/>
            <p:cNvSpPr>
              <a:spLocks noChangeShapeType="1"/>
            </p:cNvSpPr>
            <p:nvPr/>
          </p:nvSpPr>
          <p:spPr bwMode="auto">
            <a:xfrm>
              <a:off x="214" y="3818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8" name="Line 56"/>
            <p:cNvSpPr>
              <a:spLocks noChangeShapeType="1"/>
            </p:cNvSpPr>
            <p:nvPr/>
          </p:nvSpPr>
          <p:spPr bwMode="auto">
            <a:xfrm>
              <a:off x="214" y="3823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9" name="Line 57"/>
            <p:cNvSpPr>
              <a:spLocks noChangeShapeType="1"/>
            </p:cNvSpPr>
            <p:nvPr/>
          </p:nvSpPr>
          <p:spPr bwMode="auto">
            <a:xfrm>
              <a:off x="214" y="3646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0" name="Line 58"/>
            <p:cNvSpPr>
              <a:spLocks noChangeShapeType="1"/>
            </p:cNvSpPr>
            <p:nvPr/>
          </p:nvSpPr>
          <p:spPr bwMode="auto">
            <a:xfrm>
              <a:off x="214" y="3651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1" name="Line 59"/>
            <p:cNvSpPr>
              <a:spLocks noChangeShapeType="1"/>
            </p:cNvSpPr>
            <p:nvPr/>
          </p:nvSpPr>
          <p:spPr bwMode="auto">
            <a:xfrm>
              <a:off x="214" y="3473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2" name="Line 60"/>
            <p:cNvSpPr>
              <a:spLocks noChangeShapeType="1"/>
            </p:cNvSpPr>
            <p:nvPr/>
          </p:nvSpPr>
          <p:spPr bwMode="auto">
            <a:xfrm>
              <a:off x="214" y="3478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3" name="Line 61"/>
            <p:cNvSpPr>
              <a:spLocks noChangeShapeType="1"/>
            </p:cNvSpPr>
            <p:nvPr/>
          </p:nvSpPr>
          <p:spPr bwMode="auto">
            <a:xfrm>
              <a:off x="214" y="3122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4" name="Line 62"/>
            <p:cNvSpPr>
              <a:spLocks noChangeShapeType="1"/>
            </p:cNvSpPr>
            <p:nvPr/>
          </p:nvSpPr>
          <p:spPr bwMode="auto">
            <a:xfrm>
              <a:off x="214" y="3127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5" name="Line 63"/>
            <p:cNvSpPr>
              <a:spLocks noChangeShapeType="1"/>
            </p:cNvSpPr>
            <p:nvPr/>
          </p:nvSpPr>
          <p:spPr bwMode="auto">
            <a:xfrm>
              <a:off x="214" y="2944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6" name="Line 64"/>
            <p:cNvSpPr>
              <a:spLocks noChangeShapeType="1"/>
            </p:cNvSpPr>
            <p:nvPr/>
          </p:nvSpPr>
          <p:spPr bwMode="auto">
            <a:xfrm>
              <a:off x="214" y="2949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7" name="Line 65"/>
            <p:cNvSpPr>
              <a:spLocks noChangeShapeType="1"/>
            </p:cNvSpPr>
            <p:nvPr/>
          </p:nvSpPr>
          <p:spPr bwMode="auto">
            <a:xfrm>
              <a:off x="214" y="2772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8" name="Line 66"/>
            <p:cNvSpPr>
              <a:spLocks noChangeShapeType="1"/>
            </p:cNvSpPr>
            <p:nvPr/>
          </p:nvSpPr>
          <p:spPr bwMode="auto">
            <a:xfrm>
              <a:off x="214" y="2777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9" name="Line 67"/>
            <p:cNvSpPr>
              <a:spLocks noChangeShapeType="1"/>
            </p:cNvSpPr>
            <p:nvPr/>
          </p:nvSpPr>
          <p:spPr bwMode="auto">
            <a:xfrm>
              <a:off x="214" y="2599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0" name="Line 68"/>
            <p:cNvSpPr>
              <a:spLocks noChangeShapeType="1"/>
            </p:cNvSpPr>
            <p:nvPr/>
          </p:nvSpPr>
          <p:spPr bwMode="auto">
            <a:xfrm>
              <a:off x="214" y="2604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1" name="Line 69"/>
            <p:cNvSpPr>
              <a:spLocks noChangeShapeType="1"/>
            </p:cNvSpPr>
            <p:nvPr/>
          </p:nvSpPr>
          <p:spPr bwMode="auto">
            <a:xfrm>
              <a:off x="214" y="2421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2" name="Line 70"/>
            <p:cNvSpPr>
              <a:spLocks noChangeShapeType="1"/>
            </p:cNvSpPr>
            <p:nvPr/>
          </p:nvSpPr>
          <p:spPr bwMode="auto">
            <a:xfrm>
              <a:off x="214" y="2426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3" name="Line 71"/>
            <p:cNvSpPr>
              <a:spLocks noChangeShapeType="1"/>
            </p:cNvSpPr>
            <p:nvPr/>
          </p:nvSpPr>
          <p:spPr bwMode="auto">
            <a:xfrm>
              <a:off x="214" y="2248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4" name="Line 72"/>
            <p:cNvSpPr>
              <a:spLocks noChangeShapeType="1"/>
            </p:cNvSpPr>
            <p:nvPr/>
          </p:nvSpPr>
          <p:spPr bwMode="auto">
            <a:xfrm>
              <a:off x="214" y="2253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5" name="Line 73"/>
            <p:cNvSpPr>
              <a:spLocks noChangeShapeType="1"/>
            </p:cNvSpPr>
            <p:nvPr/>
          </p:nvSpPr>
          <p:spPr bwMode="auto">
            <a:xfrm>
              <a:off x="214" y="2076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6" name="Line 74"/>
            <p:cNvSpPr>
              <a:spLocks noChangeShapeType="1"/>
            </p:cNvSpPr>
            <p:nvPr/>
          </p:nvSpPr>
          <p:spPr bwMode="auto">
            <a:xfrm>
              <a:off x="214" y="2081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7" name="Line 75"/>
            <p:cNvSpPr>
              <a:spLocks noChangeShapeType="1"/>
            </p:cNvSpPr>
            <p:nvPr/>
          </p:nvSpPr>
          <p:spPr bwMode="auto">
            <a:xfrm>
              <a:off x="214" y="1898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Line 76"/>
            <p:cNvSpPr>
              <a:spLocks noChangeShapeType="1"/>
            </p:cNvSpPr>
            <p:nvPr/>
          </p:nvSpPr>
          <p:spPr bwMode="auto">
            <a:xfrm>
              <a:off x="214" y="1903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Line 77"/>
            <p:cNvSpPr>
              <a:spLocks noChangeShapeType="1"/>
            </p:cNvSpPr>
            <p:nvPr/>
          </p:nvSpPr>
          <p:spPr bwMode="auto">
            <a:xfrm>
              <a:off x="214" y="3290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Line 78"/>
            <p:cNvSpPr>
              <a:spLocks noChangeShapeType="1"/>
            </p:cNvSpPr>
            <p:nvPr/>
          </p:nvSpPr>
          <p:spPr bwMode="auto">
            <a:xfrm>
              <a:off x="214" y="3295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Line 79"/>
            <p:cNvSpPr>
              <a:spLocks noChangeShapeType="1"/>
            </p:cNvSpPr>
            <p:nvPr/>
          </p:nvSpPr>
          <p:spPr bwMode="auto">
            <a:xfrm>
              <a:off x="214" y="3300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Line 80"/>
            <p:cNvSpPr>
              <a:spLocks noChangeShapeType="1"/>
            </p:cNvSpPr>
            <p:nvPr/>
          </p:nvSpPr>
          <p:spPr bwMode="auto">
            <a:xfrm>
              <a:off x="214" y="3305"/>
              <a:ext cx="22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Rectangle 81"/>
            <p:cNvSpPr>
              <a:spLocks noChangeArrowheads="1"/>
            </p:cNvSpPr>
            <p:nvPr/>
          </p:nvSpPr>
          <p:spPr bwMode="auto">
            <a:xfrm>
              <a:off x="2384" y="3138"/>
              <a:ext cx="37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164" name="Freeform 82"/>
            <p:cNvSpPr>
              <a:spLocks/>
            </p:cNvSpPr>
            <p:nvPr/>
          </p:nvSpPr>
          <p:spPr bwMode="auto">
            <a:xfrm>
              <a:off x="2406" y="3254"/>
              <a:ext cx="19" cy="92"/>
            </a:xfrm>
            <a:custGeom>
              <a:avLst/>
              <a:gdLst>
                <a:gd name="T0" fmla="*/ 0 w 19"/>
                <a:gd name="T1" fmla="*/ 0 h 92"/>
                <a:gd name="T2" fmla="*/ 19 w 19"/>
                <a:gd name="T3" fmla="*/ 46 h 92"/>
                <a:gd name="T4" fmla="*/ 0 w 19"/>
                <a:gd name="T5" fmla="*/ 92 h 92"/>
                <a:gd name="T6" fmla="*/ 0 w 19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92"/>
                <a:gd name="T14" fmla="*/ 19 w 19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92">
                  <a:moveTo>
                    <a:pt x="0" y="0"/>
                  </a:moveTo>
                  <a:lnTo>
                    <a:pt x="19" y="46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Line 83"/>
            <p:cNvSpPr>
              <a:spLocks noChangeShapeType="1"/>
            </p:cNvSpPr>
            <p:nvPr/>
          </p:nvSpPr>
          <p:spPr bwMode="auto">
            <a:xfrm flipV="1">
              <a:off x="1317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Line 84"/>
            <p:cNvSpPr>
              <a:spLocks noChangeShapeType="1"/>
            </p:cNvSpPr>
            <p:nvPr/>
          </p:nvSpPr>
          <p:spPr bwMode="auto">
            <a:xfrm flipV="1">
              <a:off x="1319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Line 85"/>
            <p:cNvSpPr>
              <a:spLocks noChangeShapeType="1"/>
            </p:cNvSpPr>
            <p:nvPr/>
          </p:nvSpPr>
          <p:spPr bwMode="auto">
            <a:xfrm flipV="1">
              <a:off x="1321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Line 86"/>
            <p:cNvSpPr>
              <a:spLocks noChangeShapeType="1"/>
            </p:cNvSpPr>
            <p:nvPr/>
          </p:nvSpPr>
          <p:spPr bwMode="auto">
            <a:xfrm flipV="1">
              <a:off x="1323" y="1725"/>
              <a:ext cx="1" cy="24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Rectangle 87"/>
            <p:cNvSpPr>
              <a:spLocks noChangeArrowheads="1"/>
            </p:cNvSpPr>
            <p:nvPr/>
          </p:nvSpPr>
          <p:spPr bwMode="auto">
            <a:xfrm>
              <a:off x="1347" y="1715"/>
              <a:ext cx="37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170" name="Freeform 88"/>
            <p:cNvSpPr>
              <a:spLocks/>
            </p:cNvSpPr>
            <p:nvPr/>
          </p:nvSpPr>
          <p:spPr bwMode="auto">
            <a:xfrm>
              <a:off x="1301" y="1730"/>
              <a:ext cx="40" cy="46"/>
            </a:xfrm>
            <a:custGeom>
              <a:avLst/>
              <a:gdLst>
                <a:gd name="T0" fmla="*/ 0 w 40"/>
                <a:gd name="T1" fmla="*/ 46 h 46"/>
                <a:gd name="T2" fmla="*/ 20 w 40"/>
                <a:gd name="T3" fmla="*/ 0 h 46"/>
                <a:gd name="T4" fmla="*/ 40 w 40"/>
                <a:gd name="T5" fmla="*/ 46 h 46"/>
                <a:gd name="T6" fmla="*/ 0 w 40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6"/>
                <a:gd name="T14" fmla="*/ 40 w 4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6">
                  <a:moveTo>
                    <a:pt x="0" y="46"/>
                  </a:moveTo>
                  <a:lnTo>
                    <a:pt x="20" y="0"/>
                  </a:lnTo>
                  <a:lnTo>
                    <a:pt x="4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Rectangle 89"/>
            <p:cNvSpPr>
              <a:spLocks noChangeArrowheads="1"/>
            </p:cNvSpPr>
            <p:nvPr/>
          </p:nvSpPr>
          <p:spPr bwMode="auto">
            <a:xfrm>
              <a:off x="212" y="1725"/>
              <a:ext cx="2218" cy="2454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Line 90"/>
            <p:cNvSpPr>
              <a:spLocks noChangeShapeType="1"/>
            </p:cNvSpPr>
            <p:nvPr/>
          </p:nvSpPr>
          <p:spPr bwMode="auto">
            <a:xfrm>
              <a:off x="399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Rectangle 91"/>
            <p:cNvSpPr>
              <a:spLocks noChangeArrowheads="1"/>
            </p:cNvSpPr>
            <p:nvPr/>
          </p:nvSpPr>
          <p:spPr bwMode="auto">
            <a:xfrm>
              <a:off x="377" y="3341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3174" name="Line 92"/>
            <p:cNvSpPr>
              <a:spLocks noChangeShapeType="1"/>
            </p:cNvSpPr>
            <p:nvPr/>
          </p:nvSpPr>
          <p:spPr bwMode="auto">
            <a:xfrm>
              <a:off x="583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Rectangle 93"/>
            <p:cNvSpPr>
              <a:spLocks noChangeArrowheads="1"/>
            </p:cNvSpPr>
            <p:nvPr/>
          </p:nvSpPr>
          <p:spPr bwMode="auto">
            <a:xfrm>
              <a:off x="562" y="3341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176" name="Line 94"/>
            <p:cNvSpPr>
              <a:spLocks noChangeShapeType="1"/>
            </p:cNvSpPr>
            <p:nvPr/>
          </p:nvSpPr>
          <p:spPr bwMode="auto">
            <a:xfrm>
              <a:off x="768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Rectangle 95"/>
            <p:cNvSpPr>
              <a:spLocks noChangeArrowheads="1"/>
            </p:cNvSpPr>
            <p:nvPr/>
          </p:nvSpPr>
          <p:spPr bwMode="auto">
            <a:xfrm>
              <a:off x="746" y="3341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3178" name="Line 96"/>
            <p:cNvSpPr>
              <a:spLocks noChangeShapeType="1"/>
            </p:cNvSpPr>
            <p:nvPr/>
          </p:nvSpPr>
          <p:spPr bwMode="auto">
            <a:xfrm>
              <a:off x="952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9" name="Rectangle 97"/>
            <p:cNvSpPr>
              <a:spLocks noChangeArrowheads="1"/>
            </p:cNvSpPr>
            <p:nvPr/>
          </p:nvSpPr>
          <p:spPr bwMode="auto">
            <a:xfrm>
              <a:off x="930" y="3341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80" name="Line 98"/>
            <p:cNvSpPr>
              <a:spLocks noChangeShapeType="1"/>
            </p:cNvSpPr>
            <p:nvPr/>
          </p:nvSpPr>
          <p:spPr bwMode="auto">
            <a:xfrm>
              <a:off x="1137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Rectangle 99"/>
            <p:cNvSpPr>
              <a:spLocks noChangeArrowheads="1"/>
            </p:cNvSpPr>
            <p:nvPr/>
          </p:nvSpPr>
          <p:spPr bwMode="auto">
            <a:xfrm>
              <a:off x="1115" y="3341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182" name="Rectangle 100"/>
            <p:cNvSpPr>
              <a:spLocks noChangeArrowheads="1"/>
            </p:cNvSpPr>
            <p:nvPr/>
          </p:nvSpPr>
          <p:spPr bwMode="auto">
            <a:xfrm>
              <a:off x="1330" y="3341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183" name="Line 101"/>
            <p:cNvSpPr>
              <a:spLocks noChangeShapeType="1"/>
            </p:cNvSpPr>
            <p:nvPr/>
          </p:nvSpPr>
          <p:spPr bwMode="auto">
            <a:xfrm>
              <a:off x="1505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Rectangle 102"/>
            <p:cNvSpPr>
              <a:spLocks noChangeArrowheads="1"/>
            </p:cNvSpPr>
            <p:nvPr/>
          </p:nvSpPr>
          <p:spPr bwMode="auto">
            <a:xfrm>
              <a:off x="1508" y="3341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185" name="Line 103"/>
            <p:cNvSpPr>
              <a:spLocks noChangeShapeType="1"/>
            </p:cNvSpPr>
            <p:nvPr/>
          </p:nvSpPr>
          <p:spPr bwMode="auto">
            <a:xfrm>
              <a:off x="1690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Rectangle 104"/>
            <p:cNvSpPr>
              <a:spLocks noChangeArrowheads="1"/>
            </p:cNvSpPr>
            <p:nvPr/>
          </p:nvSpPr>
          <p:spPr bwMode="auto">
            <a:xfrm>
              <a:off x="1692" y="3341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87" name="Line 105"/>
            <p:cNvSpPr>
              <a:spLocks noChangeShapeType="1"/>
            </p:cNvSpPr>
            <p:nvPr/>
          </p:nvSpPr>
          <p:spPr bwMode="auto">
            <a:xfrm>
              <a:off x="1874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Rectangle 106"/>
            <p:cNvSpPr>
              <a:spLocks noChangeArrowheads="1"/>
            </p:cNvSpPr>
            <p:nvPr/>
          </p:nvSpPr>
          <p:spPr bwMode="auto">
            <a:xfrm>
              <a:off x="1877" y="3341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189" name="Line 107"/>
            <p:cNvSpPr>
              <a:spLocks noChangeShapeType="1"/>
            </p:cNvSpPr>
            <p:nvPr/>
          </p:nvSpPr>
          <p:spPr bwMode="auto">
            <a:xfrm>
              <a:off x="2059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0" name="Rectangle 108"/>
            <p:cNvSpPr>
              <a:spLocks noChangeArrowheads="1"/>
            </p:cNvSpPr>
            <p:nvPr/>
          </p:nvSpPr>
          <p:spPr bwMode="auto">
            <a:xfrm>
              <a:off x="2061" y="3341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91" name="Line 109"/>
            <p:cNvSpPr>
              <a:spLocks noChangeShapeType="1"/>
            </p:cNvSpPr>
            <p:nvPr/>
          </p:nvSpPr>
          <p:spPr bwMode="auto">
            <a:xfrm>
              <a:off x="2243" y="3264"/>
              <a:ext cx="1" cy="7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2" name="Rectangle 110"/>
            <p:cNvSpPr>
              <a:spLocks noChangeArrowheads="1"/>
            </p:cNvSpPr>
            <p:nvPr/>
          </p:nvSpPr>
          <p:spPr bwMode="auto">
            <a:xfrm>
              <a:off x="2245" y="3341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193" name="Rectangle 111"/>
            <p:cNvSpPr>
              <a:spLocks noChangeArrowheads="1"/>
            </p:cNvSpPr>
            <p:nvPr/>
          </p:nvSpPr>
          <p:spPr bwMode="auto">
            <a:xfrm>
              <a:off x="1260" y="3950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194" name="Line 112"/>
            <p:cNvSpPr>
              <a:spLocks noChangeShapeType="1"/>
            </p:cNvSpPr>
            <p:nvPr/>
          </p:nvSpPr>
          <p:spPr bwMode="auto">
            <a:xfrm>
              <a:off x="1306" y="4001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5" name="Rectangle 113"/>
            <p:cNvSpPr>
              <a:spLocks noChangeArrowheads="1"/>
            </p:cNvSpPr>
            <p:nvPr/>
          </p:nvSpPr>
          <p:spPr bwMode="auto">
            <a:xfrm>
              <a:off x="1260" y="3773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3196" name="Line 114"/>
            <p:cNvSpPr>
              <a:spLocks noChangeShapeType="1"/>
            </p:cNvSpPr>
            <p:nvPr/>
          </p:nvSpPr>
          <p:spPr bwMode="auto">
            <a:xfrm>
              <a:off x="1306" y="3823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7" name="Rectangle 115"/>
            <p:cNvSpPr>
              <a:spLocks noChangeArrowheads="1"/>
            </p:cNvSpPr>
            <p:nvPr/>
          </p:nvSpPr>
          <p:spPr bwMode="auto">
            <a:xfrm>
              <a:off x="1260" y="3600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98" name="Line 116"/>
            <p:cNvSpPr>
              <a:spLocks noChangeShapeType="1"/>
            </p:cNvSpPr>
            <p:nvPr/>
          </p:nvSpPr>
          <p:spPr bwMode="auto">
            <a:xfrm>
              <a:off x="1306" y="3651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9" name="Rectangle 117"/>
            <p:cNvSpPr>
              <a:spLocks noChangeArrowheads="1"/>
            </p:cNvSpPr>
            <p:nvPr/>
          </p:nvSpPr>
          <p:spPr bwMode="auto">
            <a:xfrm>
              <a:off x="1260" y="3427"/>
              <a:ext cx="6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200" name="Line 118"/>
            <p:cNvSpPr>
              <a:spLocks noChangeShapeType="1"/>
            </p:cNvSpPr>
            <p:nvPr/>
          </p:nvSpPr>
          <p:spPr bwMode="auto">
            <a:xfrm>
              <a:off x="1306" y="3478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1" name="Rectangle 119"/>
            <p:cNvSpPr>
              <a:spLocks noChangeArrowheads="1"/>
            </p:cNvSpPr>
            <p:nvPr/>
          </p:nvSpPr>
          <p:spPr bwMode="auto">
            <a:xfrm>
              <a:off x="1282" y="3076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202" name="Line 120"/>
            <p:cNvSpPr>
              <a:spLocks noChangeShapeType="1"/>
            </p:cNvSpPr>
            <p:nvPr/>
          </p:nvSpPr>
          <p:spPr bwMode="auto">
            <a:xfrm>
              <a:off x="1306" y="3127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3" name="Rectangle 121"/>
            <p:cNvSpPr>
              <a:spLocks noChangeArrowheads="1"/>
            </p:cNvSpPr>
            <p:nvPr/>
          </p:nvSpPr>
          <p:spPr bwMode="auto">
            <a:xfrm>
              <a:off x="1282" y="2899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204" name="Line 122"/>
            <p:cNvSpPr>
              <a:spLocks noChangeShapeType="1"/>
            </p:cNvSpPr>
            <p:nvPr/>
          </p:nvSpPr>
          <p:spPr bwMode="auto">
            <a:xfrm>
              <a:off x="1306" y="2949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5" name="Rectangle 123"/>
            <p:cNvSpPr>
              <a:spLocks noChangeArrowheads="1"/>
            </p:cNvSpPr>
            <p:nvPr/>
          </p:nvSpPr>
          <p:spPr bwMode="auto">
            <a:xfrm>
              <a:off x="1282" y="2726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206" name="Line 124"/>
            <p:cNvSpPr>
              <a:spLocks noChangeShapeType="1"/>
            </p:cNvSpPr>
            <p:nvPr/>
          </p:nvSpPr>
          <p:spPr bwMode="auto">
            <a:xfrm>
              <a:off x="1306" y="2777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7" name="Rectangle 125"/>
            <p:cNvSpPr>
              <a:spLocks noChangeArrowheads="1"/>
            </p:cNvSpPr>
            <p:nvPr/>
          </p:nvSpPr>
          <p:spPr bwMode="auto">
            <a:xfrm>
              <a:off x="1282" y="2553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208" name="Line 126"/>
            <p:cNvSpPr>
              <a:spLocks noChangeShapeType="1"/>
            </p:cNvSpPr>
            <p:nvPr/>
          </p:nvSpPr>
          <p:spPr bwMode="auto">
            <a:xfrm>
              <a:off x="1306" y="2604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9" name="Rectangle 127"/>
            <p:cNvSpPr>
              <a:spLocks noChangeArrowheads="1"/>
            </p:cNvSpPr>
            <p:nvPr/>
          </p:nvSpPr>
          <p:spPr bwMode="auto">
            <a:xfrm>
              <a:off x="1282" y="2375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210" name="Line 128"/>
            <p:cNvSpPr>
              <a:spLocks noChangeShapeType="1"/>
            </p:cNvSpPr>
            <p:nvPr/>
          </p:nvSpPr>
          <p:spPr bwMode="auto">
            <a:xfrm>
              <a:off x="1306" y="2426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1" name="Rectangle 129"/>
            <p:cNvSpPr>
              <a:spLocks noChangeArrowheads="1"/>
            </p:cNvSpPr>
            <p:nvPr/>
          </p:nvSpPr>
          <p:spPr bwMode="auto">
            <a:xfrm>
              <a:off x="1282" y="2203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212" name="Line 130"/>
            <p:cNvSpPr>
              <a:spLocks noChangeShapeType="1"/>
            </p:cNvSpPr>
            <p:nvPr/>
          </p:nvSpPr>
          <p:spPr bwMode="auto">
            <a:xfrm>
              <a:off x="1306" y="2253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3" name="Rectangle 131"/>
            <p:cNvSpPr>
              <a:spLocks noChangeArrowheads="1"/>
            </p:cNvSpPr>
            <p:nvPr/>
          </p:nvSpPr>
          <p:spPr bwMode="auto">
            <a:xfrm>
              <a:off x="1282" y="2030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3214" name="Line 132"/>
            <p:cNvSpPr>
              <a:spLocks noChangeShapeType="1"/>
            </p:cNvSpPr>
            <p:nvPr/>
          </p:nvSpPr>
          <p:spPr bwMode="auto">
            <a:xfrm>
              <a:off x="1306" y="2081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5" name="Rectangle 133"/>
            <p:cNvSpPr>
              <a:spLocks noChangeArrowheads="1"/>
            </p:cNvSpPr>
            <p:nvPr/>
          </p:nvSpPr>
          <p:spPr bwMode="auto">
            <a:xfrm>
              <a:off x="1282" y="1852"/>
              <a:ext cx="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3216" name="Line 134"/>
            <p:cNvSpPr>
              <a:spLocks noChangeShapeType="1"/>
            </p:cNvSpPr>
            <p:nvPr/>
          </p:nvSpPr>
          <p:spPr bwMode="auto">
            <a:xfrm>
              <a:off x="1306" y="1903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7" name="Line 135"/>
            <p:cNvSpPr>
              <a:spLocks noChangeShapeType="1"/>
            </p:cNvSpPr>
            <p:nvPr/>
          </p:nvSpPr>
          <p:spPr bwMode="auto">
            <a:xfrm flipH="1" flipV="1">
              <a:off x="766" y="1720"/>
              <a:ext cx="4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8" name="Rectangle 139"/>
            <p:cNvSpPr>
              <a:spLocks noChangeArrowheads="1"/>
            </p:cNvSpPr>
            <p:nvPr/>
          </p:nvSpPr>
          <p:spPr bwMode="auto">
            <a:xfrm>
              <a:off x="212" y="1725"/>
              <a:ext cx="2218" cy="2454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107" name="Freeform 136"/>
          <p:cNvSpPr>
            <a:spLocks/>
          </p:cNvSpPr>
          <p:nvPr/>
        </p:nvSpPr>
        <p:spPr bwMode="auto">
          <a:xfrm>
            <a:off x="1222375" y="2730500"/>
            <a:ext cx="1757363" cy="2508250"/>
          </a:xfrm>
          <a:custGeom>
            <a:avLst/>
            <a:gdLst>
              <a:gd name="T0" fmla="*/ 2147483647 w 510"/>
              <a:gd name="T1" fmla="*/ 2147483647 h 311"/>
              <a:gd name="T2" fmla="*/ 2147483647 w 510"/>
              <a:gd name="T3" fmla="*/ 2147483647 h 311"/>
              <a:gd name="T4" fmla="*/ 2147483647 w 510"/>
              <a:gd name="T5" fmla="*/ 2147483647 h 311"/>
              <a:gd name="T6" fmla="*/ 2147483647 w 510"/>
              <a:gd name="T7" fmla="*/ 2147483647 h 311"/>
              <a:gd name="T8" fmla="*/ 2147483647 w 510"/>
              <a:gd name="T9" fmla="*/ 2147483647 h 311"/>
              <a:gd name="T10" fmla="*/ 2147483647 w 510"/>
              <a:gd name="T11" fmla="*/ 2147483647 h 311"/>
              <a:gd name="T12" fmla="*/ 2147483647 w 510"/>
              <a:gd name="T13" fmla="*/ 2147483647 h 311"/>
              <a:gd name="T14" fmla="*/ 2147483647 w 510"/>
              <a:gd name="T15" fmla="*/ 2147483647 h 311"/>
              <a:gd name="T16" fmla="*/ 2147483647 w 510"/>
              <a:gd name="T17" fmla="*/ 2147483647 h 311"/>
              <a:gd name="T18" fmla="*/ 2147483647 w 510"/>
              <a:gd name="T19" fmla="*/ 2147483647 h 311"/>
              <a:gd name="T20" fmla="*/ 2147483647 w 510"/>
              <a:gd name="T21" fmla="*/ 2147483647 h 311"/>
              <a:gd name="T22" fmla="*/ 2147483647 w 510"/>
              <a:gd name="T23" fmla="*/ 2147483647 h 311"/>
              <a:gd name="T24" fmla="*/ 2147483647 w 510"/>
              <a:gd name="T25" fmla="*/ 2147483647 h 311"/>
              <a:gd name="T26" fmla="*/ 2147483647 w 510"/>
              <a:gd name="T27" fmla="*/ 2147483647 h 311"/>
              <a:gd name="T28" fmla="*/ 2147483647 w 510"/>
              <a:gd name="T29" fmla="*/ 2147483647 h 311"/>
              <a:gd name="T30" fmla="*/ 2147483647 w 510"/>
              <a:gd name="T31" fmla="*/ 2147483647 h 311"/>
              <a:gd name="T32" fmla="*/ 2147483647 w 510"/>
              <a:gd name="T33" fmla="*/ 2147483647 h 311"/>
              <a:gd name="T34" fmla="*/ 2147483647 w 510"/>
              <a:gd name="T35" fmla="*/ 2147483647 h 311"/>
              <a:gd name="T36" fmla="*/ 2147483647 w 510"/>
              <a:gd name="T37" fmla="*/ 2147483647 h 311"/>
              <a:gd name="T38" fmla="*/ 2147483647 w 510"/>
              <a:gd name="T39" fmla="*/ 2147483647 h 311"/>
              <a:gd name="T40" fmla="*/ 2147483647 w 510"/>
              <a:gd name="T41" fmla="*/ 2147483647 h 311"/>
              <a:gd name="T42" fmla="*/ 2147483647 w 510"/>
              <a:gd name="T43" fmla="*/ 2147483647 h 311"/>
              <a:gd name="T44" fmla="*/ 2147483647 w 510"/>
              <a:gd name="T45" fmla="*/ 2147483647 h 311"/>
              <a:gd name="T46" fmla="*/ 2147483647 w 510"/>
              <a:gd name="T47" fmla="*/ 2147483647 h 311"/>
              <a:gd name="T48" fmla="*/ 2147483647 w 510"/>
              <a:gd name="T49" fmla="*/ 2147483647 h 311"/>
              <a:gd name="T50" fmla="*/ 2147483647 w 510"/>
              <a:gd name="T51" fmla="*/ 2147483647 h 311"/>
              <a:gd name="T52" fmla="*/ 2147483647 w 510"/>
              <a:gd name="T53" fmla="*/ 2147483647 h 311"/>
              <a:gd name="T54" fmla="*/ 2147483647 w 510"/>
              <a:gd name="T55" fmla="*/ 2147483647 h 311"/>
              <a:gd name="T56" fmla="*/ 2147483647 w 510"/>
              <a:gd name="T57" fmla="*/ 2147483647 h 311"/>
              <a:gd name="T58" fmla="*/ 2147483647 w 510"/>
              <a:gd name="T59" fmla="*/ 2147483647 h 311"/>
              <a:gd name="T60" fmla="*/ 2147483647 w 510"/>
              <a:gd name="T61" fmla="*/ 2147483647 h 311"/>
              <a:gd name="T62" fmla="*/ 2147483647 w 510"/>
              <a:gd name="T63" fmla="*/ 2147483647 h 311"/>
              <a:gd name="T64" fmla="*/ 2147483647 w 510"/>
              <a:gd name="T65" fmla="*/ 2147483647 h 311"/>
              <a:gd name="T66" fmla="*/ 2147483647 w 510"/>
              <a:gd name="T67" fmla="*/ 2147483647 h 311"/>
              <a:gd name="T68" fmla="*/ 2147483647 w 510"/>
              <a:gd name="T69" fmla="*/ 2147483647 h 311"/>
              <a:gd name="T70" fmla="*/ 2147483647 w 510"/>
              <a:gd name="T71" fmla="*/ 2147483647 h 311"/>
              <a:gd name="T72" fmla="*/ 2147483647 w 510"/>
              <a:gd name="T73" fmla="*/ 2147483647 h 311"/>
              <a:gd name="T74" fmla="*/ 2147483647 w 510"/>
              <a:gd name="T75" fmla="*/ 2147483647 h 311"/>
              <a:gd name="T76" fmla="*/ 2147483647 w 510"/>
              <a:gd name="T77" fmla="*/ 2147483647 h 311"/>
              <a:gd name="T78" fmla="*/ 2147483647 w 510"/>
              <a:gd name="T79" fmla="*/ 2147483647 h 311"/>
              <a:gd name="T80" fmla="*/ 2147483647 w 510"/>
              <a:gd name="T81" fmla="*/ 2147483647 h 311"/>
              <a:gd name="T82" fmla="*/ 2147483647 w 510"/>
              <a:gd name="T83" fmla="*/ 2147483647 h 311"/>
              <a:gd name="T84" fmla="*/ 2147483647 w 510"/>
              <a:gd name="T85" fmla="*/ 2147483647 h 311"/>
              <a:gd name="T86" fmla="*/ 2147483647 w 510"/>
              <a:gd name="T87" fmla="*/ 2147483647 h 311"/>
              <a:gd name="T88" fmla="*/ 2147483647 w 510"/>
              <a:gd name="T89" fmla="*/ 2147483647 h 311"/>
              <a:gd name="T90" fmla="*/ 2147483647 w 510"/>
              <a:gd name="T91" fmla="*/ 2147483647 h 311"/>
              <a:gd name="T92" fmla="*/ 2147483647 w 510"/>
              <a:gd name="T93" fmla="*/ 2147483647 h 311"/>
              <a:gd name="T94" fmla="*/ 2147483647 w 510"/>
              <a:gd name="T95" fmla="*/ 2147483647 h 311"/>
              <a:gd name="T96" fmla="*/ 2147483647 w 510"/>
              <a:gd name="T97" fmla="*/ 2147483647 h 311"/>
              <a:gd name="T98" fmla="*/ 2147483647 w 510"/>
              <a:gd name="T99" fmla="*/ 2147483647 h 311"/>
              <a:gd name="T100" fmla="*/ 2147483647 w 510"/>
              <a:gd name="T101" fmla="*/ 2147483647 h 3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0"/>
              <a:gd name="T154" fmla="*/ 0 h 311"/>
              <a:gd name="T155" fmla="*/ 510 w 510"/>
              <a:gd name="T156" fmla="*/ 311 h 31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0" h="311">
                <a:moveTo>
                  <a:pt x="0" y="4"/>
                </a:moveTo>
                <a:lnTo>
                  <a:pt x="2" y="9"/>
                </a:lnTo>
                <a:lnTo>
                  <a:pt x="4" y="14"/>
                </a:lnTo>
                <a:lnTo>
                  <a:pt x="6" y="19"/>
                </a:lnTo>
                <a:lnTo>
                  <a:pt x="8" y="23"/>
                </a:lnTo>
                <a:lnTo>
                  <a:pt x="10" y="28"/>
                </a:lnTo>
                <a:lnTo>
                  <a:pt x="12" y="33"/>
                </a:lnTo>
                <a:lnTo>
                  <a:pt x="14" y="37"/>
                </a:lnTo>
                <a:lnTo>
                  <a:pt x="16" y="42"/>
                </a:lnTo>
                <a:lnTo>
                  <a:pt x="18" y="46"/>
                </a:lnTo>
                <a:lnTo>
                  <a:pt x="20" y="51"/>
                </a:lnTo>
                <a:lnTo>
                  <a:pt x="22" y="55"/>
                </a:lnTo>
                <a:lnTo>
                  <a:pt x="24" y="60"/>
                </a:lnTo>
                <a:lnTo>
                  <a:pt x="26" y="64"/>
                </a:lnTo>
                <a:lnTo>
                  <a:pt x="28" y="68"/>
                </a:lnTo>
                <a:lnTo>
                  <a:pt x="30" y="73"/>
                </a:lnTo>
                <a:lnTo>
                  <a:pt x="32" y="77"/>
                </a:lnTo>
                <a:lnTo>
                  <a:pt x="34" y="81"/>
                </a:lnTo>
                <a:lnTo>
                  <a:pt x="36" y="85"/>
                </a:lnTo>
                <a:lnTo>
                  <a:pt x="38" y="89"/>
                </a:lnTo>
                <a:lnTo>
                  <a:pt x="40" y="93"/>
                </a:lnTo>
                <a:lnTo>
                  <a:pt x="42" y="97"/>
                </a:lnTo>
                <a:lnTo>
                  <a:pt x="44" y="102"/>
                </a:lnTo>
                <a:lnTo>
                  <a:pt x="46" y="105"/>
                </a:lnTo>
                <a:lnTo>
                  <a:pt x="48" y="109"/>
                </a:lnTo>
                <a:lnTo>
                  <a:pt x="50" y="113"/>
                </a:lnTo>
                <a:lnTo>
                  <a:pt x="52" y="117"/>
                </a:lnTo>
                <a:lnTo>
                  <a:pt x="54" y="121"/>
                </a:lnTo>
                <a:lnTo>
                  <a:pt x="56" y="125"/>
                </a:lnTo>
                <a:lnTo>
                  <a:pt x="58" y="129"/>
                </a:lnTo>
                <a:lnTo>
                  <a:pt x="60" y="132"/>
                </a:lnTo>
                <a:lnTo>
                  <a:pt x="62" y="136"/>
                </a:lnTo>
                <a:lnTo>
                  <a:pt x="64" y="140"/>
                </a:lnTo>
                <a:lnTo>
                  <a:pt x="66" y="143"/>
                </a:lnTo>
                <a:lnTo>
                  <a:pt x="68" y="147"/>
                </a:lnTo>
                <a:lnTo>
                  <a:pt x="70" y="150"/>
                </a:lnTo>
                <a:lnTo>
                  <a:pt x="72" y="154"/>
                </a:lnTo>
                <a:lnTo>
                  <a:pt x="74" y="157"/>
                </a:lnTo>
                <a:lnTo>
                  <a:pt x="76" y="161"/>
                </a:lnTo>
                <a:lnTo>
                  <a:pt x="78" y="164"/>
                </a:lnTo>
                <a:lnTo>
                  <a:pt x="80" y="167"/>
                </a:lnTo>
                <a:lnTo>
                  <a:pt x="82" y="171"/>
                </a:lnTo>
                <a:lnTo>
                  <a:pt x="84" y="174"/>
                </a:lnTo>
                <a:lnTo>
                  <a:pt x="86" y="177"/>
                </a:lnTo>
                <a:lnTo>
                  <a:pt x="88" y="180"/>
                </a:lnTo>
                <a:lnTo>
                  <a:pt x="90" y="183"/>
                </a:lnTo>
                <a:lnTo>
                  <a:pt x="92" y="186"/>
                </a:lnTo>
                <a:lnTo>
                  <a:pt x="94" y="189"/>
                </a:lnTo>
                <a:lnTo>
                  <a:pt x="96" y="193"/>
                </a:lnTo>
                <a:lnTo>
                  <a:pt x="98" y="195"/>
                </a:lnTo>
                <a:lnTo>
                  <a:pt x="100" y="198"/>
                </a:lnTo>
                <a:lnTo>
                  <a:pt x="102" y="201"/>
                </a:lnTo>
                <a:lnTo>
                  <a:pt x="104" y="204"/>
                </a:lnTo>
                <a:lnTo>
                  <a:pt x="106" y="207"/>
                </a:lnTo>
                <a:lnTo>
                  <a:pt x="108" y="210"/>
                </a:lnTo>
                <a:lnTo>
                  <a:pt x="110" y="213"/>
                </a:lnTo>
                <a:lnTo>
                  <a:pt x="112" y="215"/>
                </a:lnTo>
                <a:lnTo>
                  <a:pt x="114" y="218"/>
                </a:lnTo>
                <a:lnTo>
                  <a:pt x="116" y="221"/>
                </a:lnTo>
                <a:lnTo>
                  <a:pt x="118" y="223"/>
                </a:lnTo>
                <a:lnTo>
                  <a:pt x="120" y="226"/>
                </a:lnTo>
                <a:lnTo>
                  <a:pt x="122" y="228"/>
                </a:lnTo>
                <a:lnTo>
                  <a:pt x="124" y="231"/>
                </a:lnTo>
                <a:lnTo>
                  <a:pt x="126" y="233"/>
                </a:lnTo>
                <a:lnTo>
                  <a:pt x="128" y="236"/>
                </a:lnTo>
                <a:lnTo>
                  <a:pt x="130" y="238"/>
                </a:lnTo>
                <a:lnTo>
                  <a:pt x="132" y="240"/>
                </a:lnTo>
                <a:lnTo>
                  <a:pt x="134" y="243"/>
                </a:lnTo>
                <a:lnTo>
                  <a:pt x="136" y="245"/>
                </a:lnTo>
                <a:lnTo>
                  <a:pt x="138" y="247"/>
                </a:lnTo>
                <a:lnTo>
                  <a:pt x="140" y="249"/>
                </a:lnTo>
                <a:lnTo>
                  <a:pt x="142" y="252"/>
                </a:lnTo>
                <a:lnTo>
                  <a:pt x="144" y="254"/>
                </a:lnTo>
                <a:lnTo>
                  <a:pt x="146" y="256"/>
                </a:lnTo>
                <a:lnTo>
                  <a:pt x="148" y="258"/>
                </a:lnTo>
                <a:lnTo>
                  <a:pt x="150" y="260"/>
                </a:lnTo>
                <a:lnTo>
                  <a:pt x="152" y="262"/>
                </a:lnTo>
                <a:lnTo>
                  <a:pt x="154" y="264"/>
                </a:lnTo>
                <a:lnTo>
                  <a:pt x="156" y="266"/>
                </a:lnTo>
                <a:lnTo>
                  <a:pt x="158" y="267"/>
                </a:lnTo>
                <a:lnTo>
                  <a:pt x="160" y="269"/>
                </a:lnTo>
                <a:lnTo>
                  <a:pt x="162" y="271"/>
                </a:lnTo>
                <a:lnTo>
                  <a:pt x="164" y="273"/>
                </a:lnTo>
                <a:lnTo>
                  <a:pt x="166" y="274"/>
                </a:lnTo>
                <a:lnTo>
                  <a:pt x="168" y="276"/>
                </a:lnTo>
                <a:lnTo>
                  <a:pt x="170" y="278"/>
                </a:lnTo>
                <a:lnTo>
                  <a:pt x="172" y="279"/>
                </a:lnTo>
                <a:lnTo>
                  <a:pt x="174" y="281"/>
                </a:lnTo>
                <a:lnTo>
                  <a:pt x="176" y="282"/>
                </a:lnTo>
                <a:lnTo>
                  <a:pt x="178" y="284"/>
                </a:lnTo>
                <a:lnTo>
                  <a:pt x="180" y="285"/>
                </a:lnTo>
                <a:lnTo>
                  <a:pt x="182" y="287"/>
                </a:lnTo>
                <a:lnTo>
                  <a:pt x="184" y="288"/>
                </a:lnTo>
                <a:lnTo>
                  <a:pt x="186" y="289"/>
                </a:lnTo>
                <a:lnTo>
                  <a:pt x="188" y="291"/>
                </a:lnTo>
                <a:lnTo>
                  <a:pt x="190" y="292"/>
                </a:lnTo>
                <a:lnTo>
                  <a:pt x="192" y="293"/>
                </a:lnTo>
                <a:lnTo>
                  <a:pt x="194" y="294"/>
                </a:lnTo>
                <a:lnTo>
                  <a:pt x="196" y="295"/>
                </a:lnTo>
                <a:lnTo>
                  <a:pt x="198" y="296"/>
                </a:lnTo>
                <a:lnTo>
                  <a:pt x="200" y="297"/>
                </a:lnTo>
                <a:lnTo>
                  <a:pt x="202" y="298"/>
                </a:lnTo>
                <a:lnTo>
                  <a:pt x="204" y="299"/>
                </a:lnTo>
                <a:lnTo>
                  <a:pt x="206" y="300"/>
                </a:lnTo>
                <a:lnTo>
                  <a:pt x="208" y="301"/>
                </a:lnTo>
                <a:lnTo>
                  <a:pt x="210" y="302"/>
                </a:lnTo>
                <a:lnTo>
                  <a:pt x="212" y="303"/>
                </a:lnTo>
                <a:lnTo>
                  <a:pt x="214" y="304"/>
                </a:lnTo>
                <a:lnTo>
                  <a:pt x="216" y="304"/>
                </a:lnTo>
                <a:lnTo>
                  <a:pt x="218" y="305"/>
                </a:lnTo>
                <a:lnTo>
                  <a:pt x="220" y="306"/>
                </a:lnTo>
                <a:lnTo>
                  <a:pt x="222" y="306"/>
                </a:lnTo>
                <a:lnTo>
                  <a:pt x="224" y="307"/>
                </a:lnTo>
                <a:lnTo>
                  <a:pt x="226" y="307"/>
                </a:lnTo>
                <a:lnTo>
                  <a:pt x="228" y="308"/>
                </a:lnTo>
                <a:lnTo>
                  <a:pt x="230" y="308"/>
                </a:lnTo>
                <a:lnTo>
                  <a:pt x="232" y="309"/>
                </a:lnTo>
                <a:lnTo>
                  <a:pt x="234" y="309"/>
                </a:lnTo>
                <a:lnTo>
                  <a:pt x="236" y="310"/>
                </a:lnTo>
                <a:lnTo>
                  <a:pt x="238" y="310"/>
                </a:lnTo>
                <a:lnTo>
                  <a:pt x="240" y="310"/>
                </a:lnTo>
                <a:lnTo>
                  <a:pt x="242" y="311"/>
                </a:lnTo>
                <a:lnTo>
                  <a:pt x="244" y="311"/>
                </a:lnTo>
                <a:lnTo>
                  <a:pt x="246" y="311"/>
                </a:lnTo>
                <a:lnTo>
                  <a:pt x="248" y="311"/>
                </a:lnTo>
                <a:lnTo>
                  <a:pt x="250" y="311"/>
                </a:lnTo>
                <a:lnTo>
                  <a:pt x="252" y="311"/>
                </a:lnTo>
                <a:lnTo>
                  <a:pt x="254" y="311"/>
                </a:lnTo>
                <a:lnTo>
                  <a:pt x="256" y="311"/>
                </a:lnTo>
                <a:lnTo>
                  <a:pt x="258" y="311"/>
                </a:lnTo>
                <a:lnTo>
                  <a:pt x="260" y="311"/>
                </a:lnTo>
                <a:lnTo>
                  <a:pt x="262" y="311"/>
                </a:lnTo>
                <a:lnTo>
                  <a:pt x="264" y="311"/>
                </a:lnTo>
                <a:lnTo>
                  <a:pt x="266" y="311"/>
                </a:lnTo>
                <a:lnTo>
                  <a:pt x="268" y="310"/>
                </a:lnTo>
                <a:lnTo>
                  <a:pt x="270" y="310"/>
                </a:lnTo>
                <a:lnTo>
                  <a:pt x="272" y="310"/>
                </a:lnTo>
                <a:lnTo>
                  <a:pt x="274" y="309"/>
                </a:lnTo>
                <a:lnTo>
                  <a:pt x="276" y="309"/>
                </a:lnTo>
                <a:lnTo>
                  <a:pt x="278" y="308"/>
                </a:lnTo>
                <a:lnTo>
                  <a:pt x="280" y="308"/>
                </a:lnTo>
                <a:lnTo>
                  <a:pt x="282" y="307"/>
                </a:lnTo>
                <a:lnTo>
                  <a:pt x="284" y="307"/>
                </a:lnTo>
                <a:lnTo>
                  <a:pt x="286" y="306"/>
                </a:lnTo>
                <a:lnTo>
                  <a:pt x="288" y="306"/>
                </a:lnTo>
                <a:lnTo>
                  <a:pt x="290" y="305"/>
                </a:lnTo>
                <a:lnTo>
                  <a:pt x="292" y="304"/>
                </a:lnTo>
                <a:lnTo>
                  <a:pt x="294" y="304"/>
                </a:lnTo>
                <a:lnTo>
                  <a:pt x="296" y="303"/>
                </a:lnTo>
                <a:lnTo>
                  <a:pt x="298" y="302"/>
                </a:lnTo>
                <a:lnTo>
                  <a:pt x="300" y="301"/>
                </a:lnTo>
                <a:lnTo>
                  <a:pt x="302" y="300"/>
                </a:lnTo>
                <a:lnTo>
                  <a:pt x="304" y="299"/>
                </a:lnTo>
                <a:lnTo>
                  <a:pt x="306" y="298"/>
                </a:lnTo>
                <a:lnTo>
                  <a:pt x="308" y="297"/>
                </a:lnTo>
                <a:lnTo>
                  <a:pt x="310" y="296"/>
                </a:lnTo>
                <a:lnTo>
                  <a:pt x="312" y="295"/>
                </a:lnTo>
                <a:lnTo>
                  <a:pt x="314" y="294"/>
                </a:lnTo>
                <a:lnTo>
                  <a:pt x="316" y="293"/>
                </a:lnTo>
                <a:lnTo>
                  <a:pt x="318" y="292"/>
                </a:lnTo>
                <a:lnTo>
                  <a:pt x="320" y="291"/>
                </a:lnTo>
                <a:lnTo>
                  <a:pt x="322" y="289"/>
                </a:lnTo>
                <a:lnTo>
                  <a:pt x="324" y="288"/>
                </a:lnTo>
                <a:lnTo>
                  <a:pt x="326" y="287"/>
                </a:lnTo>
                <a:lnTo>
                  <a:pt x="328" y="285"/>
                </a:lnTo>
                <a:lnTo>
                  <a:pt x="330" y="284"/>
                </a:lnTo>
                <a:lnTo>
                  <a:pt x="332" y="282"/>
                </a:lnTo>
                <a:lnTo>
                  <a:pt x="334" y="281"/>
                </a:lnTo>
                <a:lnTo>
                  <a:pt x="336" y="279"/>
                </a:lnTo>
                <a:lnTo>
                  <a:pt x="338" y="278"/>
                </a:lnTo>
                <a:lnTo>
                  <a:pt x="340" y="276"/>
                </a:lnTo>
                <a:lnTo>
                  <a:pt x="342" y="274"/>
                </a:lnTo>
                <a:lnTo>
                  <a:pt x="344" y="273"/>
                </a:lnTo>
                <a:lnTo>
                  <a:pt x="346" y="271"/>
                </a:lnTo>
                <a:lnTo>
                  <a:pt x="348" y="269"/>
                </a:lnTo>
                <a:lnTo>
                  <a:pt x="350" y="267"/>
                </a:lnTo>
                <a:lnTo>
                  <a:pt x="352" y="266"/>
                </a:lnTo>
                <a:lnTo>
                  <a:pt x="354" y="264"/>
                </a:lnTo>
                <a:lnTo>
                  <a:pt x="356" y="262"/>
                </a:lnTo>
                <a:lnTo>
                  <a:pt x="358" y="260"/>
                </a:lnTo>
                <a:lnTo>
                  <a:pt x="360" y="258"/>
                </a:lnTo>
                <a:lnTo>
                  <a:pt x="362" y="256"/>
                </a:lnTo>
                <a:lnTo>
                  <a:pt x="364" y="254"/>
                </a:lnTo>
                <a:lnTo>
                  <a:pt x="366" y="252"/>
                </a:lnTo>
                <a:lnTo>
                  <a:pt x="368" y="249"/>
                </a:lnTo>
                <a:lnTo>
                  <a:pt x="370" y="247"/>
                </a:lnTo>
                <a:lnTo>
                  <a:pt x="372" y="245"/>
                </a:lnTo>
                <a:lnTo>
                  <a:pt x="374" y="243"/>
                </a:lnTo>
                <a:lnTo>
                  <a:pt x="376" y="240"/>
                </a:lnTo>
                <a:lnTo>
                  <a:pt x="378" y="238"/>
                </a:lnTo>
                <a:lnTo>
                  <a:pt x="380" y="236"/>
                </a:lnTo>
                <a:lnTo>
                  <a:pt x="382" y="233"/>
                </a:lnTo>
                <a:lnTo>
                  <a:pt x="384" y="231"/>
                </a:lnTo>
                <a:lnTo>
                  <a:pt x="386" y="228"/>
                </a:lnTo>
                <a:lnTo>
                  <a:pt x="388" y="226"/>
                </a:lnTo>
                <a:lnTo>
                  <a:pt x="390" y="223"/>
                </a:lnTo>
                <a:lnTo>
                  <a:pt x="392" y="221"/>
                </a:lnTo>
                <a:lnTo>
                  <a:pt x="394" y="218"/>
                </a:lnTo>
                <a:lnTo>
                  <a:pt x="396" y="215"/>
                </a:lnTo>
                <a:lnTo>
                  <a:pt x="398" y="213"/>
                </a:lnTo>
                <a:lnTo>
                  <a:pt x="400" y="210"/>
                </a:lnTo>
                <a:lnTo>
                  <a:pt x="402" y="207"/>
                </a:lnTo>
                <a:lnTo>
                  <a:pt x="404" y="204"/>
                </a:lnTo>
                <a:lnTo>
                  <a:pt x="406" y="201"/>
                </a:lnTo>
                <a:lnTo>
                  <a:pt x="408" y="198"/>
                </a:lnTo>
                <a:lnTo>
                  <a:pt x="410" y="195"/>
                </a:lnTo>
                <a:lnTo>
                  <a:pt x="412" y="193"/>
                </a:lnTo>
                <a:lnTo>
                  <a:pt x="414" y="189"/>
                </a:lnTo>
                <a:lnTo>
                  <a:pt x="416" y="186"/>
                </a:lnTo>
                <a:lnTo>
                  <a:pt x="418" y="183"/>
                </a:lnTo>
                <a:lnTo>
                  <a:pt x="420" y="180"/>
                </a:lnTo>
                <a:lnTo>
                  <a:pt x="422" y="177"/>
                </a:lnTo>
                <a:lnTo>
                  <a:pt x="424" y="174"/>
                </a:lnTo>
                <a:lnTo>
                  <a:pt x="426" y="171"/>
                </a:lnTo>
                <a:lnTo>
                  <a:pt x="428" y="167"/>
                </a:lnTo>
                <a:lnTo>
                  <a:pt x="430" y="164"/>
                </a:lnTo>
                <a:lnTo>
                  <a:pt x="432" y="161"/>
                </a:lnTo>
                <a:lnTo>
                  <a:pt x="434" y="157"/>
                </a:lnTo>
                <a:lnTo>
                  <a:pt x="436" y="154"/>
                </a:lnTo>
                <a:lnTo>
                  <a:pt x="438" y="150"/>
                </a:lnTo>
                <a:lnTo>
                  <a:pt x="440" y="147"/>
                </a:lnTo>
                <a:lnTo>
                  <a:pt x="442" y="143"/>
                </a:lnTo>
                <a:lnTo>
                  <a:pt x="444" y="140"/>
                </a:lnTo>
                <a:lnTo>
                  <a:pt x="446" y="136"/>
                </a:lnTo>
                <a:lnTo>
                  <a:pt x="448" y="132"/>
                </a:lnTo>
                <a:lnTo>
                  <a:pt x="450" y="129"/>
                </a:lnTo>
                <a:lnTo>
                  <a:pt x="452" y="125"/>
                </a:lnTo>
                <a:lnTo>
                  <a:pt x="454" y="121"/>
                </a:lnTo>
                <a:lnTo>
                  <a:pt x="456" y="117"/>
                </a:lnTo>
                <a:lnTo>
                  <a:pt x="458" y="113"/>
                </a:lnTo>
                <a:lnTo>
                  <a:pt x="460" y="109"/>
                </a:lnTo>
                <a:lnTo>
                  <a:pt x="462" y="105"/>
                </a:lnTo>
                <a:lnTo>
                  <a:pt x="464" y="102"/>
                </a:lnTo>
                <a:lnTo>
                  <a:pt x="466" y="97"/>
                </a:lnTo>
                <a:lnTo>
                  <a:pt x="468" y="93"/>
                </a:lnTo>
                <a:lnTo>
                  <a:pt x="470" y="89"/>
                </a:lnTo>
                <a:lnTo>
                  <a:pt x="472" y="85"/>
                </a:lnTo>
                <a:lnTo>
                  <a:pt x="474" y="81"/>
                </a:lnTo>
                <a:lnTo>
                  <a:pt x="476" y="77"/>
                </a:lnTo>
                <a:lnTo>
                  <a:pt x="478" y="73"/>
                </a:lnTo>
                <a:lnTo>
                  <a:pt x="480" y="68"/>
                </a:lnTo>
                <a:lnTo>
                  <a:pt x="482" y="64"/>
                </a:lnTo>
                <a:lnTo>
                  <a:pt x="484" y="60"/>
                </a:lnTo>
                <a:lnTo>
                  <a:pt x="486" y="55"/>
                </a:lnTo>
                <a:lnTo>
                  <a:pt x="488" y="51"/>
                </a:lnTo>
                <a:lnTo>
                  <a:pt x="490" y="46"/>
                </a:lnTo>
                <a:lnTo>
                  <a:pt x="492" y="42"/>
                </a:lnTo>
                <a:lnTo>
                  <a:pt x="494" y="37"/>
                </a:lnTo>
                <a:lnTo>
                  <a:pt x="496" y="33"/>
                </a:lnTo>
                <a:lnTo>
                  <a:pt x="498" y="28"/>
                </a:lnTo>
                <a:lnTo>
                  <a:pt x="500" y="23"/>
                </a:lnTo>
                <a:lnTo>
                  <a:pt x="502" y="19"/>
                </a:lnTo>
                <a:lnTo>
                  <a:pt x="504" y="14"/>
                </a:lnTo>
                <a:lnTo>
                  <a:pt x="506" y="9"/>
                </a:lnTo>
                <a:lnTo>
                  <a:pt x="508" y="4"/>
                </a:lnTo>
                <a:lnTo>
                  <a:pt x="510" y="0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08" name="Freeform 138"/>
          <p:cNvSpPr>
            <a:spLocks/>
          </p:cNvSpPr>
          <p:nvPr/>
        </p:nvSpPr>
        <p:spPr bwMode="auto">
          <a:xfrm>
            <a:off x="1111250" y="2714625"/>
            <a:ext cx="2005013" cy="3354388"/>
          </a:xfrm>
          <a:custGeom>
            <a:avLst/>
            <a:gdLst>
              <a:gd name="T0" fmla="*/ 2147483647 w 582"/>
              <a:gd name="T1" fmla="*/ 2147483647 h 416"/>
              <a:gd name="T2" fmla="*/ 2147483647 w 582"/>
              <a:gd name="T3" fmla="*/ 2147483647 h 416"/>
              <a:gd name="T4" fmla="*/ 2147483647 w 582"/>
              <a:gd name="T5" fmla="*/ 2147483647 h 416"/>
              <a:gd name="T6" fmla="*/ 2147483647 w 582"/>
              <a:gd name="T7" fmla="*/ 2147483647 h 416"/>
              <a:gd name="T8" fmla="*/ 2147483647 w 582"/>
              <a:gd name="T9" fmla="*/ 2147483647 h 416"/>
              <a:gd name="T10" fmla="*/ 2147483647 w 582"/>
              <a:gd name="T11" fmla="*/ 2147483647 h 416"/>
              <a:gd name="T12" fmla="*/ 2147483647 w 582"/>
              <a:gd name="T13" fmla="*/ 2147483647 h 416"/>
              <a:gd name="T14" fmla="*/ 2147483647 w 582"/>
              <a:gd name="T15" fmla="*/ 2147483647 h 416"/>
              <a:gd name="T16" fmla="*/ 2147483647 w 582"/>
              <a:gd name="T17" fmla="*/ 2147483647 h 416"/>
              <a:gd name="T18" fmla="*/ 2147483647 w 582"/>
              <a:gd name="T19" fmla="*/ 2147483647 h 416"/>
              <a:gd name="T20" fmla="*/ 2147483647 w 582"/>
              <a:gd name="T21" fmla="*/ 2147483647 h 416"/>
              <a:gd name="T22" fmla="*/ 2147483647 w 582"/>
              <a:gd name="T23" fmla="*/ 2147483647 h 416"/>
              <a:gd name="T24" fmla="*/ 2147483647 w 582"/>
              <a:gd name="T25" fmla="*/ 2147483647 h 416"/>
              <a:gd name="T26" fmla="*/ 2147483647 w 582"/>
              <a:gd name="T27" fmla="*/ 2147483647 h 416"/>
              <a:gd name="T28" fmla="*/ 2147483647 w 582"/>
              <a:gd name="T29" fmla="*/ 2147483647 h 416"/>
              <a:gd name="T30" fmla="*/ 2147483647 w 582"/>
              <a:gd name="T31" fmla="*/ 2147483647 h 416"/>
              <a:gd name="T32" fmla="*/ 2147483647 w 582"/>
              <a:gd name="T33" fmla="*/ 2147483647 h 416"/>
              <a:gd name="T34" fmla="*/ 2147483647 w 582"/>
              <a:gd name="T35" fmla="*/ 2147483647 h 416"/>
              <a:gd name="T36" fmla="*/ 2147483647 w 582"/>
              <a:gd name="T37" fmla="*/ 2147483647 h 416"/>
              <a:gd name="T38" fmla="*/ 2147483647 w 582"/>
              <a:gd name="T39" fmla="*/ 2147483647 h 416"/>
              <a:gd name="T40" fmla="*/ 2147483647 w 582"/>
              <a:gd name="T41" fmla="*/ 2147483647 h 416"/>
              <a:gd name="T42" fmla="*/ 2147483647 w 582"/>
              <a:gd name="T43" fmla="*/ 2147483647 h 416"/>
              <a:gd name="T44" fmla="*/ 2147483647 w 582"/>
              <a:gd name="T45" fmla="*/ 2147483647 h 416"/>
              <a:gd name="T46" fmla="*/ 2147483647 w 582"/>
              <a:gd name="T47" fmla="*/ 2147483647 h 416"/>
              <a:gd name="T48" fmla="*/ 2147483647 w 582"/>
              <a:gd name="T49" fmla="*/ 2147483647 h 416"/>
              <a:gd name="T50" fmla="*/ 2147483647 w 582"/>
              <a:gd name="T51" fmla="*/ 2147483647 h 416"/>
              <a:gd name="T52" fmla="*/ 2147483647 w 582"/>
              <a:gd name="T53" fmla="*/ 2147483647 h 416"/>
              <a:gd name="T54" fmla="*/ 2147483647 w 582"/>
              <a:gd name="T55" fmla="*/ 2147483647 h 416"/>
              <a:gd name="T56" fmla="*/ 2147483647 w 582"/>
              <a:gd name="T57" fmla="*/ 2147483647 h 416"/>
              <a:gd name="T58" fmla="*/ 2147483647 w 582"/>
              <a:gd name="T59" fmla="*/ 2147483647 h 416"/>
              <a:gd name="T60" fmla="*/ 2147483647 w 582"/>
              <a:gd name="T61" fmla="*/ 2147483647 h 416"/>
              <a:gd name="T62" fmla="*/ 2147483647 w 582"/>
              <a:gd name="T63" fmla="*/ 2147483647 h 416"/>
              <a:gd name="T64" fmla="*/ 2147483647 w 582"/>
              <a:gd name="T65" fmla="*/ 2147483647 h 416"/>
              <a:gd name="T66" fmla="*/ 2147483647 w 582"/>
              <a:gd name="T67" fmla="*/ 2147483647 h 416"/>
              <a:gd name="T68" fmla="*/ 2147483647 w 582"/>
              <a:gd name="T69" fmla="*/ 2147483647 h 416"/>
              <a:gd name="T70" fmla="*/ 2147483647 w 582"/>
              <a:gd name="T71" fmla="*/ 2147483647 h 416"/>
              <a:gd name="T72" fmla="*/ 2147483647 w 582"/>
              <a:gd name="T73" fmla="*/ 2147483647 h 416"/>
              <a:gd name="T74" fmla="*/ 2147483647 w 582"/>
              <a:gd name="T75" fmla="*/ 2147483647 h 416"/>
              <a:gd name="T76" fmla="*/ 2147483647 w 582"/>
              <a:gd name="T77" fmla="*/ 2147483647 h 416"/>
              <a:gd name="T78" fmla="*/ 2147483647 w 582"/>
              <a:gd name="T79" fmla="*/ 2147483647 h 416"/>
              <a:gd name="T80" fmla="*/ 2147483647 w 582"/>
              <a:gd name="T81" fmla="*/ 2147483647 h 416"/>
              <a:gd name="T82" fmla="*/ 2147483647 w 582"/>
              <a:gd name="T83" fmla="*/ 2147483647 h 416"/>
              <a:gd name="T84" fmla="*/ 2147483647 w 582"/>
              <a:gd name="T85" fmla="*/ 2147483647 h 416"/>
              <a:gd name="T86" fmla="*/ 2147483647 w 582"/>
              <a:gd name="T87" fmla="*/ 2147483647 h 416"/>
              <a:gd name="T88" fmla="*/ 2147483647 w 582"/>
              <a:gd name="T89" fmla="*/ 2147483647 h 416"/>
              <a:gd name="T90" fmla="*/ 2147483647 w 582"/>
              <a:gd name="T91" fmla="*/ 2147483647 h 416"/>
              <a:gd name="T92" fmla="*/ 2147483647 w 582"/>
              <a:gd name="T93" fmla="*/ 2147483647 h 416"/>
              <a:gd name="T94" fmla="*/ 2147483647 w 582"/>
              <a:gd name="T95" fmla="*/ 2147483647 h 416"/>
              <a:gd name="T96" fmla="*/ 2147483647 w 582"/>
              <a:gd name="T97" fmla="*/ 2147483647 h 416"/>
              <a:gd name="T98" fmla="*/ 2147483647 w 582"/>
              <a:gd name="T99" fmla="*/ 2147483647 h 416"/>
              <a:gd name="T100" fmla="*/ 2147483647 w 582"/>
              <a:gd name="T101" fmla="*/ 2147483647 h 416"/>
              <a:gd name="T102" fmla="*/ 2147483647 w 582"/>
              <a:gd name="T103" fmla="*/ 2147483647 h 416"/>
              <a:gd name="T104" fmla="*/ 2147483647 w 582"/>
              <a:gd name="T105" fmla="*/ 2147483647 h 416"/>
              <a:gd name="T106" fmla="*/ 2147483647 w 582"/>
              <a:gd name="T107" fmla="*/ 2147483647 h 416"/>
              <a:gd name="T108" fmla="*/ 2147483647 w 582"/>
              <a:gd name="T109" fmla="*/ 2147483647 h 416"/>
              <a:gd name="T110" fmla="*/ 2147483647 w 582"/>
              <a:gd name="T111" fmla="*/ 2147483647 h 416"/>
              <a:gd name="T112" fmla="*/ 2147483647 w 582"/>
              <a:gd name="T113" fmla="*/ 2147483647 h 416"/>
              <a:gd name="T114" fmla="*/ 2147483647 w 582"/>
              <a:gd name="T115" fmla="*/ 2147483647 h 41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82"/>
              <a:gd name="T175" fmla="*/ 0 h 416"/>
              <a:gd name="T176" fmla="*/ 582 w 582"/>
              <a:gd name="T177" fmla="*/ 416 h 41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82" h="416">
                <a:moveTo>
                  <a:pt x="0" y="27"/>
                </a:moveTo>
                <a:lnTo>
                  <a:pt x="2" y="33"/>
                </a:lnTo>
                <a:lnTo>
                  <a:pt x="4" y="38"/>
                </a:lnTo>
                <a:lnTo>
                  <a:pt x="6" y="43"/>
                </a:lnTo>
                <a:lnTo>
                  <a:pt x="8" y="49"/>
                </a:lnTo>
                <a:lnTo>
                  <a:pt x="10" y="54"/>
                </a:lnTo>
                <a:lnTo>
                  <a:pt x="12" y="59"/>
                </a:lnTo>
                <a:lnTo>
                  <a:pt x="14" y="64"/>
                </a:lnTo>
                <a:lnTo>
                  <a:pt x="16" y="70"/>
                </a:lnTo>
                <a:lnTo>
                  <a:pt x="18" y="75"/>
                </a:lnTo>
                <a:lnTo>
                  <a:pt x="20" y="80"/>
                </a:lnTo>
                <a:lnTo>
                  <a:pt x="22" y="85"/>
                </a:lnTo>
                <a:lnTo>
                  <a:pt x="24" y="90"/>
                </a:lnTo>
                <a:lnTo>
                  <a:pt x="26" y="95"/>
                </a:lnTo>
                <a:lnTo>
                  <a:pt x="28" y="100"/>
                </a:lnTo>
                <a:lnTo>
                  <a:pt x="30" y="105"/>
                </a:lnTo>
                <a:lnTo>
                  <a:pt x="32" y="109"/>
                </a:lnTo>
                <a:lnTo>
                  <a:pt x="34" y="114"/>
                </a:lnTo>
                <a:lnTo>
                  <a:pt x="36" y="119"/>
                </a:lnTo>
                <a:lnTo>
                  <a:pt x="38" y="124"/>
                </a:lnTo>
                <a:lnTo>
                  <a:pt x="40" y="129"/>
                </a:lnTo>
                <a:lnTo>
                  <a:pt x="42" y="133"/>
                </a:lnTo>
                <a:lnTo>
                  <a:pt x="44" y="138"/>
                </a:lnTo>
                <a:lnTo>
                  <a:pt x="46" y="142"/>
                </a:lnTo>
                <a:lnTo>
                  <a:pt x="48" y="147"/>
                </a:lnTo>
                <a:lnTo>
                  <a:pt x="50" y="151"/>
                </a:lnTo>
                <a:lnTo>
                  <a:pt x="52" y="156"/>
                </a:lnTo>
                <a:lnTo>
                  <a:pt x="54" y="160"/>
                </a:lnTo>
                <a:lnTo>
                  <a:pt x="56" y="165"/>
                </a:lnTo>
                <a:lnTo>
                  <a:pt x="58" y="169"/>
                </a:lnTo>
                <a:lnTo>
                  <a:pt x="60" y="173"/>
                </a:lnTo>
                <a:lnTo>
                  <a:pt x="62" y="178"/>
                </a:lnTo>
                <a:lnTo>
                  <a:pt x="64" y="182"/>
                </a:lnTo>
                <a:lnTo>
                  <a:pt x="66" y="186"/>
                </a:lnTo>
                <a:lnTo>
                  <a:pt x="68" y="190"/>
                </a:lnTo>
                <a:lnTo>
                  <a:pt x="70" y="194"/>
                </a:lnTo>
                <a:lnTo>
                  <a:pt x="72" y="199"/>
                </a:lnTo>
                <a:lnTo>
                  <a:pt x="74" y="203"/>
                </a:lnTo>
                <a:lnTo>
                  <a:pt x="76" y="207"/>
                </a:lnTo>
                <a:lnTo>
                  <a:pt x="78" y="211"/>
                </a:lnTo>
                <a:lnTo>
                  <a:pt x="80" y="214"/>
                </a:lnTo>
                <a:lnTo>
                  <a:pt x="82" y="218"/>
                </a:lnTo>
                <a:lnTo>
                  <a:pt x="84" y="222"/>
                </a:lnTo>
                <a:lnTo>
                  <a:pt x="86" y="226"/>
                </a:lnTo>
                <a:lnTo>
                  <a:pt x="88" y="230"/>
                </a:lnTo>
                <a:lnTo>
                  <a:pt x="90" y="234"/>
                </a:lnTo>
                <a:lnTo>
                  <a:pt x="92" y="237"/>
                </a:lnTo>
                <a:lnTo>
                  <a:pt x="94" y="241"/>
                </a:lnTo>
                <a:lnTo>
                  <a:pt x="96" y="245"/>
                </a:lnTo>
                <a:lnTo>
                  <a:pt x="98" y="248"/>
                </a:lnTo>
                <a:lnTo>
                  <a:pt x="100" y="252"/>
                </a:lnTo>
                <a:lnTo>
                  <a:pt x="102" y="255"/>
                </a:lnTo>
                <a:lnTo>
                  <a:pt x="104" y="259"/>
                </a:lnTo>
                <a:lnTo>
                  <a:pt x="106" y="262"/>
                </a:lnTo>
                <a:lnTo>
                  <a:pt x="108" y="266"/>
                </a:lnTo>
                <a:lnTo>
                  <a:pt x="110" y="269"/>
                </a:lnTo>
                <a:lnTo>
                  <a:pt x="112" y="272"/>
                </a:lnTo>
                <a:lnTo>
                  <a:pt x="114" y="276"/>
                </a:lnTo>
                <a:lnTo>
                  <a:pt x="116" y="279"/>
                </a:lnTo>
                <a:lnTo>
                  <a:pt x="118" y="282"/>
                </a:lnTo>
                <a:lnTo>
                  <a:pt x="120" y="285"/>
                </a:lnTo>
                <a:lnTo>
                  <a:pt x="122" y="288"/>
                </a:lnTo>
                <a:lnTo>
                  <a:pt x="124" y="291"/>
                </a:lnTo>
                <a:lnTo>
                  <a:pt x="126" y="295"/>
                </a:lnTo>
                <a:lnTo>
                  <a:pt x="128" y="298"/>
                </a:lnTo>
                <a:lnTo>
                  <a:pt x="130" y="301"/>
                </a:lnTo>
                <a:lnTo>
                  <a:pt x="132" y="304"/>
                </a:lnTo>
                <a:lnTo>
                  <a:pt x="134" y="306"/>
                </a:lnTo>
                <a:lnTo>
                  <a:pt x="136" y="309"/>
                </a:lnTo>
                <a:lnTo>
                  <a:pt x="138" y="312"/>
                </a:lnTo>
                <a:lnTo>
                  <a:pt x="140" y="315"/>
                </a:lnTo>
                <a:lnTo>
                  <a:pt x="142" y="318"/>
                </a:lnTo>
                <a:lnTo>
                  <a:pt x="144" y="320"/>
                </a:lnTo>
                <a:lnTo>
                  <a:pt x="146" y="323"/>
                </a:lnTo>
                <a:lnTo>
                  <a:pt x="148" y="326"/>
                </a:lnTo>
                <a:lnTo>
                  <a:pt x="150" y="328"/>
                </a:lnTo>
                <a:lnTo>
                  <a:pt x="152" y="331"/>
                </a:lnTo>
                <a:lnTo>
                  <a:pt x="154" y="333"/>
                </a:lnTo>
                <a:lnTo>
                  <a:pt x="156" y="336"/>
                </a:lnTo>
                <a:lnTo>
                  <a:pt x="158" y="338"/>
                </a:lnTo>
                <a:lnTo>
                  <a:pt x="160" y="341"/>
                </a:lnTo>
                <a:lnTo>
                  <a:pt x="162" y="343"/>
                </a:lnTo>
                <a:lnTo>
                  <a:pt x="164" y="346"/>
                </a:lnTo>
                <a:lnTo>
                  <a:pt x="166" y="348"/>
                </a:lnTo>
                <a:lnTo>
                  <a:pt x="168" y="350"/>
                </a:lnTo>
                <a:lnTo>
                  <a:pt x="170" y="352"/>
                </a:lnTo>
                <a:lnTo>
                  <a:pt x="172" y="354"/>
                </a:lnTo>
                <a:lnTo>
                  <a:pt x="174" y="357"/>
                </a:lnTo>
                <a:lnTo>
                  <a:pt x="176" y="359"/>
                </a:lnTo>
                <a:lnTo>
                  <a:pt x="178" y="361"/>
                </a:lnTo>
                <a:lnTo>
                  <a:pt x="180" y="363"/>
                </a:lnTo>
                <a:lnTo>
                  <a:pt x="182" y="365"/>
                </a:lnTo>
                <a:lnTo>
                  <a:pt x="184" y="367"/>
                </a:lnTo>
                <a:lnTo>
                  <a:pt x="186" y="369"/>
                </a:lnTo>
                <a:lnTo>
                  <a:pt x="188" y="371"/>
                </a:lnTo>
                <a:lnTo>
                  <a:pt x="190" y="372"/>
                </a:lnTo>
                <a:lnTo>
                  <a:pt x="192" y="374"/>
                </a:lnTo>
                <a:lnTo>
                  <a:pt x="194" y="376"/>
                </a:lnTo>
                <a:lnTo>
                  <a:pt x="196" y="378"/>
                </a:lnTo>
                <a:lnTo>
                  <a:pt x="198" y="379"/>
                </a:lnTo>
                <a:lnTo>
                  <a:pt x="200" y="381"/>
                </a:lnTo>
                <a:lnTo>
                  <a:pt x="202" y="383"/>
                </a:lnTo>
                <a:lnTo>
                  <a:pt x="204" y="384"/>
                </a:lnTo>
                <a:lnTo>
                  <a:pt x="206" y="386"/>
                </a:lnTo>
                <a:lnTo>
                  <a:pt x="208" y="387"/>
                </a:lnTo>
                <a:lnTo>
                  <a:pt x="210" y="389"/>
                </a:lnTo>
                <a:lnTo>
                  <a:pt x="212" y="390"/>
                </a:lnTo>
                <a:lnTo>
                  <a:pt x="214" y="392"/>
                </a:lnTo>
                <a:lnTo>
                  <a:pt x="216" y="393"/>
                </a:lnTo>
                <a:lnTo>
                  <a:pt x="218" y="394"/>
                </a:lnTo>
                <a:lnTo>
                  <a:pt x="220" y="396"/>
                </a:lnTo>
                <a:lnTo>
                  <a:pt x="222" y="397"/>
                </a:lnTo>
                <a:lnTo>
                  <a:pt x="224" y="398"/>
                </a:lnTo>
                <a:lnTo>
                  <a:pt x="226" y="399"/>
                </a:lnTo>
                <a:lnTo>
                  <a:pt x="228" y="400"/>
                </a:lnTo>
                <a:lnTo>
                  <a:pt x="230" y="401"/>
                </a:lnTo>
                <a:lnTo>
                  <a:pt x="232" y="402"/>
                </a:lnTo>
                <a:lnTo>
                  <a:pt x="234" y="403"/>
                </a:lnTo>
                <a:lnTo>
                  <a:pt x="236" y="404"/>
                </a:lnTo>
                <a:lnTo>
                  <a:pt x="238" y="405"/>
                </a:lnTo>
                <a:lnTo>
                  <a:pt x="240" y="406"/>
                </a:lnTo>
                <a:lnTo>
                  <a:pt x="242" y="407"/>
                </a:lnTo>
                <a:lnTo>
                  <a:pt x="244" y="408"/>
                </a:lnTo>
                <a:lnTo>
                  <a:pt x="246" y="409"/>
                </a:lnTo>
                <a:lnTo>
                  <a:pt x="248" y="409"/>
                </a:lnTo>
                <a:lnTo>
                  <a:pt x="250" y="410"/>
                </a:lnTo>
                <a:lnTo>
                  <a:pt x="252" y="411"/>
                </a:lnTo>
                <a:lnTo>
                  <a:pt x="254" y="411"/>
                </a:lnTo>
                <a:lnTo>
                  <a:pt x="256" y="412"/>
                </a:lnTo>
                <a:lnTo>
                  <a:pt x="258" y="413"/>
                </a:lnTo>
                <a:lnTo>
                  <a:pt x="260" y="413"/>
                </a:lnTo>
                <a:lnTo>
                  <a:pt x="262" y="414"/>
                </a:lnTo>
                <a:lnTo>
                  <a:pt x="264" y="414"/>
                </a:lnTo>
                <a:lnTo>
                  <a:pt x="266" y="414"/>
                </a:lnTo>
                <a:lnTo>
                  <a:pt x="268" y="415"/>
                </a:lnTo>
                <a:lnTo>
                  <a:pt x="270" y="415"/>
                </a:lnTo>
                <a:lnTo>
                  <a:pt x="272" y="415"/>
                </a:lnTo>
                <a:lnTo>
                  <a:pt x="274" y="416"/>
                </a:lnTo>
                <a:lnTo>
                  <a:pt x="276" y="416"/>
                </a:lnTo>
                <a:lnTo>
                  <a:pt x="278" y="416"/>
                </a:lnTo>
                <a:lnTo>
                  <a:pt x="280" y="416"/>
                </a:lnTo>
                <a:lnTo>
                  <a:pt x="282" y="416"/>
                </a:lnTo>
                <a:lnTo>
                  <a:pt x="284" y="416"/>
                </a:lnTo>
                <a:lnTo>
                  <a:pt x="286" y="416"/>
                </a:lnTo>
                <a:lnTo>
                  <a:pt x="288" y="416"/>
                </a:lnTo>
                <a:lnTo>
                  <a:pt x="290" y="416"/>
                </a:lnTo>
                <a:lnTo>
                  <a:pt x="292" y="416"/>
                </a:lnTo>
                <a:lnTo>
                  <a:pt x="294" y="416"/>
                </a:lnTo>
                <a:lnTo>
                  <a:pt x="296" y="416"/>
                </a:lnTo>
                <a:lnTo>
                  <a:pt x="298" y="416"/>
                </a:lnTo>
                <a:lnTo>
                  <a:pt x="300" y="415"/>
                </a:lnTo>
                <a:lnTo>
                  <a:pt x="302" y="415"/>
                </a:lnTo>
                <a:lnTo>
                  <a:pt x="304" y="415"/>
                </a:lnTo>
                <a:lnTo>
                  <a:pt x="306" y="414"/>
                </a:lnTo>
                <a:lnTo>
                  <a:pt x="308" y="414"/>
                </a:lnTo>
                <a:lnTo>
                  <a:pt x="310" y="414"/>
                </a:lnTo>
                <a:lnTo>
                  <a:pt x="312" y="413"/>
                </a:lnTo>
                <a:lnTo>
                  <a:pt x="314" y="413"/>
                </a:lnTo>
                <a:lnTo>
                  <a:pt x="316" y="412"/>
                </a:lnTo>
                <a:lnTo>
                  <a:pt x="318" y="411"/>
                </a:lnTo>
                <a:lnTo>
                  <a:pt x="320" y="411"/>
                </a:lnTo>
                <a:lnTo>
                  <a:pt x="322" y="410"/>
                </a:lnTo>
                <a:lnTo>
                  <a:pt x="324" y="409"/>
                </a:lnTo>
                <a:lnTo>
                  <a:pt x="326" y="409"/>
                </a:lnTo>
                <a:lnTo>
                  <a:pt x="328" y="408"/>
                </a:lnTo>
                <a:lnTo>
                  <a:pt x="330" y="407"/>
                </a:lnTo>
                <a:lnTo>
                  <a:pt x="332" y="406"/>
                </a:lnTo>
                <a:lnTo>
                  <a:pt x="334" y="405"/>
                </a:lnTo>
                <a:lnTo>
                  <a:pt x="336" y="404"/>
                </a:lnTo>
                <a:lnTo>
                  <a:pt x="338" y="403"/>
                </a:lnTo>
                <a:lnTo>
                  <a:pt x="340" y="402"/>
                </a:lnTo>
                <a:lnTo>
                  <a:pt x="342" y="401"/>
                </a:lnTo>
                <a:lnTo>
                  <a:pt x="344" y="400"/>
                </a:lnTo>
                <a:lnTo>
                  <a:pt x="346" y="399"/>
                </a:lnTo>
                <a:lnTo>
                  <a:pt x="348" y="398"/>
                </a:lnTo>
                <a:lnTo>
                  <a:pt x="350" y="397"/>
                </a:lnTo>
                <a:lnTo>
                  <a:pt x="352" y="396"/>
                </a:lnTo>
                <a:lnTo>
                  <a:pt x="354" y="394"/>
                </a:lnTo>
                <a:lnTo>
                  <a:pt x="356" y="393"/>
                </a:lnTo>
                <a:lnTo>
                  <a:pt x="358" y="392"/>
                </a:lnTo>
                <a:lnTo>
                  <a:pt x="360" y="390"/>
                </a:lnTo>
                <a:lnTo>
                  <a:pt x="362" y="389"/>
                </a:lnTo>
                <a:lnTo>
                  <a:pt x="364" y="387"/>
                </a:lnTo>
                <a:lnTo>
                  <a:pt x="366" y="386"/>
                </a:lnTo>
                <a:lnTo>
                  <a:pt x="368" y="384"/>
                </a:lnTo>
                <a:lnTo>
                  <a:pt x="370" y="383"/>
                </a:lnTo>
                <a:lnTo>
                  <a:pt x="372" y="381"/>
                </a:lnTo>
                <a:lnTo>
                  <a:pt x="374" y="379"/>
                </a:lnTo>
                <a:lnTo>
                  <a:pt x="376" y="378"/>
                </a:lnTo>
                <a:lnTo>
                  <a:pt x="378" y="376"/>
                </a:lnTo>
                <a:lnTo>
                  <a:pt x="380" y="374"/>
                </a:lnTo>
                <a:lnTo>
                  <a:pt x="382" y="372"/>
                </a:lnTo>
                <a:lnTo>
                  <a:pt x="384" y="371"/>
                </a:lnTo>
                <a:lnTo>
                  <a:pt x="386" y="369"/>
                </a:lnTo>
                <a:lnTo>
                  <a:pt x="388" y="367"/>
                </a:lnTo>
                <a:lnTo>
                  <a:pt x="390" y="365"/>
                </a:lnTo>
                <a:lnTo>
                  <a:pt x="392" y="363"/>
                </a:lnTo>
                <a:lnTo>
                  <a:pt x="394" y="361"/>
                </a:lnTo>
                <a:lnTo>
                  <a:pt x="396" y="359"/>
                </a:lnTo>
                <a:lnTo>
                  <a:pt x="398" y="357"/>
                </a:lnTo>
                <a:lnTo>
                  <a:pt x="400" y="354"/>
                </a:lnTo>
                <a:lnTo>
                  <a:pt x="402" y="352"/>
                </a:lnTo>
                <a:lnTo>
                  <a:pt x="404" y="350"/>
                </a:lnTo>
                <a:lnTo>
                  <a:pt x="406" y="348"/>
                </a:lnTo>
                <a:lnTo>
                  <a:pt x="408" y="346"/>
                </a:lnTo>
                <a:lnTo>
                  <a:pt x="410" y="343"/>
                </a:lnTo>
                <a:lnTo>
                  <a:pt x="412" y="341"/>
                </a:lnTo>
                <a:lnTo>
                  <a:pt x="414" y="338"/>
                </a:lnTo>
                <a:lnTo>
                  <a:pt x="416" y="336"/>
                </a:lnTo>
                <a:lnTo>
                  <a:pt x="418" y="333"/>
                </a:lnTo>
                <a:lnTo>
                  <a:pt x="420" y="331"/>
                </a:lnTo>
                <a:lnTo>
                  <a:pt x="422" y="328"/>
                </a:lnTo>
                <a:lnTo>
                  <a:pt x="424" y="326"/>
                </a:lnTo>
                <a:lnTo>
                  <a:pt x="426" y="323"/>
                </a:lnTo>
                <a:lnTo>
                  <a:pt x="428" y="320"/>
                </a:lnTo>
                <a:lnTo>
                  <a:pt x="430" y="318"/>
                </a:lnTo>
                <a:lnTo>
                  <a:pt x="432" y="315"/>
                </a:lnTo>
                <a:lnTo>
                  <a:pt x="434" y="312"/>
                </a:lnTo>
                <a:lnTo>
                  <a:pt x="436" y="309"/>
                </a:lnTo>
                <a:lnTo>
                  <a:pt x="438" y="306"/>
                </a:lnTo>
                <a:lnTo>
                  <a:pt x="440" y="304"/>
                </a:lnTo>
                <a:lnTo>
                  <a:pt x="442" y="301"/>
                </a:lnTo>
                <a:lnTo>
                  <a:pt x="444" y="298"/>
                </a:lnTo>
                <a:lnTo>
                  <a:pt x="446" y="295"/>
                </a:lnTo>
                <a:lnTo>
                  <a:pt x="448" y="291"/>
                </a:lnTo>
                <a:lnTo>
                  <a:pt x="450" y="288"/>
                </a:lnTo>
                <a:lnTo>
                  <a:pt x="452" y="285"/>
                </a:lnTo>
                <a:lnTo>
                  <a:pt x="454" y="282"/>
                </a:lnTo>
                <a:lnTo>
                  <a:pt x="456" y="279"/>
                </a:lnTo>
                <a:lnTo>
                  <a:pt x="458" y="276"/>
                </a:lnTo>
                <a:lnTo>
                  <a:pt x="460" y="272"/>
                </a:lnTo>
                <a:lnTo>
                  <a:pt x="462" y="269"/>
                </a:lnTo>
                <a:lnTo>
                  <a:pt x="464" y="266"/>
                </a:lnTo>
                <a:lnTo>
                  <a:pt x="466" y="262"/>
                </a:lnTo>
                <a:lnTo>
                  <a:pt x="468" y="259"/>
                </a:lnTo>
                <a:lnTo>
                  <a:pt x="470" y="255"/>
                </a:lnTo>
                <a:lnTo>
                  <a:pt x="472" y="252"/>
                </a:lnTo>
                <a:lnTo>
                  <a:pt x="474" y="248"/>
                </a:lnTo>
                <a:lnTo>
                  <a:pt x="476" y="245"/>
                </a:lnTo>
                <a:lnTo>
                  <a:pt x="478" y="241"/>
                </a:lnTo>
                <a:lnTo>
                  <a:pt x="480" y="237"/>
                </a:lnTo>
                <a:lnTo>
                  <a:pt x="482" y="234"/>
                </a:lnTo>
                <a:lnTo>
                  <a:pt x="484" y="230"/>
                </a:lnTo>
                <a:lnTo>
                  <a:pt x="486" y="226"/>
                </a:lnTo>
                <a:lnTo>
                  <a:pt x="488" y="222"/>
                </a:lnTo>
                <a:lnTo>
                  <a:pt x="490" y="218"/>
                </a:lnTo>
                <a:lnTo>
                  <a:pt x="492" y="214"/>
                </a:lnTo>
                <a:lnTo>
                  <a:pt x="494" y="211"/>
                </a:lnTo>
                <a:lnTo>
                  <a:pt x="496" y="207"/>
                </a:lnTo>
                <a:lnTo>
                  <a:pt x="498" y="203"/>
                </a:lnTo>
                <a:lnTo>
                  <a:pt x="500" y="199"/>
                </a:lnTo>
                <a:lnTo>
                  <a:pt x="502" y="194"/>
                </a:lnTo>
                <a:lnTo>
                  <a:pt x="504" y="190"/>
                </a:lnTo>
                <a:lnTo>
                  <a:pt x="506" y="186"/>
                </a:lnTo>
                <a:lnTo>
                  <a:pt x="508" y="182"/>
                </a:lnTo>
                <a:lnTo>
                  <a:pt x="510" y="178"/>
                </a:lnTo>
                <a:lnTo>
                  <a:pt x="512" y="173"/>
                </a:lnTo>
                <a:lnTo>
                  <a:pt x="514" y="169"/>
                </a:lnTo>
                <a:lnTo>
                  <a:pt x="516" y="165"/>
                </a:lnTo>
                <a:lnTo>
                  <a:pt x="518" y="160"/>
                </a:lnTo>
                <a:lnTo>
                  <a:pt x="520" y="156"/>
                </a:lnTo>
                <a:lnTo>
                  <a:pt x="522" y="151"/>
                </a:lnTo>
                <a:lnTo>
                  <a:pt x="524" y="147"/>
                </a:lnTo>
                <a:lnTo>
                  <a:pt x="526" y="142"/>
                </a:lnTo>
                <a:lnTo>
                  <a:pt x="528" y="138"/>
                </a:lnTo>
                <a:lnTo>
                  <a:pt x="530" y="133"/>
                </a:lnTo>
                <a:lnTo>
                  <a:pt x="532" y="129"/>
                </a:lnTo>
                <a:lnTo>
                  <a:pt x="534" y="124"/>
                </a:lnTo>
                <a:lnTo>
                  <a:pt x="536" y="119"/>
                </a:lnTo>
                <a:lnTo>
                  <a:pt x="538" y="114"/>
                </a:lnTo>
                <a:lnTo>
                  <a:pt x="540" y="109"/>
                </a:lnTo>
                <a:lnTo>
                  <a:pt x="542" y="105"/>
                </a:lnTo>
                <a:lnTo>
                  <a:pt x="544" y="100"/>
                </a:lnTo>
                <a:lnTo>
                  <a:pt x="546" y="95"/>
                </a:lnTo>
                <a:lnTo>
                  <a:pt x="548" y="90"/>
                </a:lnTo>
                <a:lnTo>
                  <a:pt x="550" y="85"/>
                </a:lnTo>
                <a:lnTo>
                  <a:pt x="552" y="80"/>
                </a:lnTo>
                <a:lnTo>
                  <a:pt x="554" y="75"/>
                </a:lnTo>
                <a:lnTo>
                  <a:pt x="556" y="70"/>
                </a:lnTo>
                <a:lnTo>
                  <a:pt x="558" y="64"/>
                </a:lnTo>
                <a:lnTo>
                  <a:pt x="560" y="59"/>
                </a:lnTo>
                <a:lnTo>
                  <a:pt x="562" y="54"/>
                </a:lnTo>
                <a:lnTo>
                  <a:pt x="564" y="49"/>
                </a:lnTo>
                <a:lnTo>
                  <a:pt x="566" y="43"/>
                </a:lnTo>
                <a:lnTo>
                  <a:pt x="568" y="38"/>
                </a:lnTo>
                <a:lnTo>
                  <a:pt x="570" y="33"/>
                </a:lnTo>
                <a:lnTo>
                  <a:pt x="572" y="27"/>
                </a:lnTo>
                <a:lnTo>
                  <a:pt x="574" y="22"/>
                </a:lnTo>
                <a:lnTo>
                  <a:pt x="576" y="16"/>
                </a:lnTo>
                <a:lnTo>
                  <a:pt x="578" y="11"/>
                </a:lnTo>
                <a:lnTo>
                  <a:pt x="580" y="5"/>
                </a:lnTo>
                <a:lnTo>
                  <a:pt x="582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09" name="Freeform 137"/>
          <p:cNvSpPr>
            <a:spLocks/>
          </p:cNvSpPr>
          <p:nvPr/>
        </p:nvSpPr>
        <p:spPr bwMode="auto">
          <a:xfrm>
            <a:off x="1077913" y="2714625"/>
            <a:ext cx="33337" cy="217488"/>
          </a:xfrm>
          <a:custGeom>
            <a:avLst/>
            <a:gdLst>
              <a:gd name="T0" fmla="*/ 2147483647 w 10"/>
              <a:gd name="T1" fmla="*/ 2147483647 h 27"/>
              <a:gd name="T2" fmla="*/ 2147483647 w 10"/>
              <a:gd name="T3" fmla="*/ 2147483647 h 27"/>
              <a:gd name="T4" fmla="*/ 2147483647 w 10"/>
              <a:gd name="T5" fmla="*/ 2147483647 h 27"/>
              <a:gd name="T6" fmla="*/ 2147483647 w 10"/>
              <a:gd name="T7" fmla="*/ 2147483647 h 27"/>
              <a:gd name="T8" fmla="*/ 2147483647 w 10"/>
              <a:gd name="T9" fmla="*/ 2147483647 h 27"/>
              <a:gd name="T10" fmla="*/ 0 w 10"/>
              <a:gd name="T11" fmla="*/ 0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27"/>
              <a:gd name="T20" fmla="*/ 10 w 10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27">
                <a:moveTo>
                  <a:pt x="10" y="27"/>
                </a:moveTo>
                <a:lnTo>
                  <a:pt x="8" y="22"/>
                </a:lnTo>
                <a:lnTo>
                  <a:pt x="6" y="16"/>
                </a:lnTo>
                <a:lnTo>
                  <a:pt x="4" y="11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5624513" y="4337050"/>
          <a:ext cx="236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26725" imgH="177415" progId="Equation.DSMT4">
                  <p:embed/>
                </p:oleObj>
              </mc:Choice>
              <mc:Fallback>
                <p:oleObj name="Equation" r:id="rId41" imgW="126725" imgH="177415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4337050"/>
                        <a:ext cx="2365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5645150" y="4797425"/>
          <a:ext cx="1889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01468" imgH="164885" progId="Equation.DSMT4">
                  <p:embed/>
                </p:oleObj>
              </mc:Choice>
              <mc:Fallback>
                <p:oleObj name="Equation" r:id="rId42" imgW="101468" imgH="164885" progId="Equation.DSMT4">
                  <p:embed/>
                  <p:pic>
                    <p:nvPicPr>
                      <p:cNvPr id="309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797425"/>
                        <a:ext cx="188913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5602288" y="5257800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6780" imgH="164814" progId="Equation.DSMT4">
                  <p:embed/>
                </p:oleObj>
              </mc:Choice>
              <mc:Fallback>
                <p:oleObj name="Equation" r:id="rId43" imgW="126780" imgH="164814" progId="Equation.DSMT4">
                  <p:embed/>
                  <p:pic>
                    <p:nvPicPr>
                      <p:cNvPr id="30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5257800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8" name="Object 26"/>
          <p:cNvGraphicFramePr>
            <a:graphicFrameLocks noChangeAspect="1"/>
          </p:cNvGraphicFramePr>
          <p:nvPr/>
        </p:nvGraphicFramePr>
        <p:xfrm>
          <a:off x="5627688" y="5707063"/>
          <a:ext cx="2111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14102" imgH="177492" progId="Equation.DSMT4">
                  <p:embed/>
                </p:oleObj>
              </mc:Choice>
              <mc:Fallback>
                <p:oleObj name="Equation" r:id="rId44" imgW="114102" imgH="177492" progId="Equation.DSMT4">
                  <p:embed/>
                  <p:pic>
                    <p:nvPicPr>
                      <p:cNvPr id="309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5707063"/>
                        <a:ext cx="2111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9" name="Object 27"/>
          <p:cNvGraphicFramePr>
            <a:graphicFrameLocks noChangeAspect="1"/>
          </p:cNvGraphicFramePr>
          <p:nvPr/>
        </p:nvGraphicFramePr>
        <p:xfrm>
          <a:off x="5524500" y="6175375"/>
          <a:ext cx="37623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03024" imgH="164957" progId="Equation.DSMT4">
                  <p:embed/>
                </p:oleObj>
              </mc:Choice>
              <mc:Fallback>
                <p:oleObj name="Equation" r:id="rId45" imgW="203024" imgH="164957" progId="Equation.DSMT4">
                  <p:embed/>
                  <p:pic>
                    <p:nvPicPr>
                      <p:cNvPr id="309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6175375"/>
                        <a:ext cx="376238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4144328" y="2436178"/>
            <a:ext cx="42947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CA" dirty="0">
                <a:solidFill>
                  <a:srgbClr val="0070C0"/>
                </a:solidFill>
              </a:rPr>
              <a:t>The constant “3” is subtracted outside </a:t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>of the brackets</a:t>
            </a:r>
          </a:p>
        </p:txBody>
      </p:sp>
      <p:sp>
        <p:nvSpPr>
          <p:cNvPr id="3112" name="TextBox 145"/>
          <p:cNvSpPr txBox="1">
            <a:spLocks noChangeArrowheads="1"/>
          </p:cNvSpPr>
          <p:nvPr/>
        </p:nvSpPr>
        <p:spPr bwMode="auto">
          <a:xfrm>
            <a:off x="0" y="6611938"/>
            <a:ext cx="4022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000"/>
              <a:t>© Copyright All Rights Reserved Homework Depot </a:t>
            </a:r>
            <a:r>
              <a:rPr lang="en-CA" sz="1000">
                <a:hlinkClick r:id="rId46"/>
              </a:rPr>
              <a:t>www.BCMath.ca</a:t>
            </a:r>
            <a:r>
              <a:rPr lang="en-CA" sz="1000"/>
              <a:t> </a:t>
            </a:r>
          </a:p>
        </p:txBody>
      </p:sp>
      <p:graphicFrame>
        <p:nvGraphicFramePr>
          <p:cNvPr id="146" name="Object 3">
            <a:extLst>
              <a:ext uri="{FF2B5EF4-FFF2-40B4-BE49-F238E27FC236}">
                <a16:creationId xmlns:a16="http://schemas.microsoft.com/office/drawing/2014/main" id="{0D184779-ECE5-4902-9806-DAFADBA31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700727"/>
              </p:ext>
            </p:extLst>
          </p:nvPr>
        </p:nvGraphicFramePr>
        <p:xfrm>
          <a:off x="1087536" y="2296453"/>
          <a:ext cx="7270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380880" imgH="203040" progId="Equation.DSMT4">
                  <p:embed/>
                </p:oleObj>
              </mc:Choice>
              <mc:Fallback>
                <p:oleObj name="Equation" r:id="rId47" imgW="380880" imgH="203040" progId="Equation.DSMT4">
                  <p:embed/>
                  <p:pic>
                    <p:nvPicPr>
                      <p:cNvPr id="146" name="Object 3">
                        <a:extLst>
                          <a:ext uri="{FF2B5EF4-FFF2-40B4-BE49-F238E27FC236}">
                            <a16:creationId xmlns:a16="http://schemas.microsoft.com/office/drawing/2014/main" id="{0D184779-ECE5-4902-9806-DAFADBA31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536" y="2296453"/>
                        <a:ext cx="7270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3">
            <a:extLst>
              <a:ext uri="{FF2B5EF4-FFF2-40B4-BE49-F238E27FC236}">
                <a16:creationId xmlns:a16="http://schemas.microsoft.com/office/drawing/2014/main" id="{E4756126-54F7-4251-B49A-53F1CD5D1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186745"/>
              </p:ext>
            </p:extLst>
          </p:nvPr>
        </p:nvGraphicFramePr>
        <p:xfrm>
          <a:off x="2625725" y="2314820"/>
          <a:ext cx="8969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69800" imgH="203040" progId="Equation.DSMT4">
                  <p:embed/>
                </p:oleObj>
              </mc:Choice>
              <mc:Fallback>
                <p:oleObj name="Equation" r:id="rId49" imgW="469800" imgH="203040" progId="Equation.DSMT4">
                  <p:embed/>
                  <p:pic>
                    <p:nvPicPr>
                      <p:cNvPr id="147" name="Object 3">
                        <a:extLst>
                          <a:ext uri="{FF2B5EF4-FFF2-40B4-BE49-F238E27FC236}">
                            <a16:creationId xmlns:a16="http://schemas.microsoft.com/office/drawing/2014/main" id="{E4756126-54F7-4251-B49A-53F1CD5D14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2314820"/>
                        <a:ext cx="89693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8" grpId="0" animBg="1"/>
      <p:bldP spid="3107" grpId="0" animBg="1"/>
      <p:bldP spid="3108" grpId="0" animBg="1"/>
      <p:bldP spid="3109" grpId="0" animBg="1"/>
      <p:bldP spid="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1"/>
          <p:cNvGrpSpPr>
            <a:grpSpLocks noChangeAspect="1"/>
          </p:cNvGrpSpPr>
          <p:nvPr/>
        </p:nvGrpSpPr>
        <p:grpSpPr bwMode="auto">
          <a:xfrm>
            <a:off x="792163" y="2395538"/>
            <a:ext cx="3314700" cy="3373437"/>
            <a:chOff x="-192" y="707"/>
            <a:chExt cx="2877" cy="2827"/>
          </a:xfrm>
        </p:grpSpPr>
        <p:sp>
          <p:nvSpPr>
            <p:cNvPr id="4205" name="AutoShape 220"/>
            <p:cNvSpPr>
              <a:spLocks noChangeAspect="1" noChangeArrowheads="1" noTextEdit="1"/>
            </p:cNvSpPr>
            <p:nvPr/>
          </p:nvSpPr>
          <p:spPr bwMode="auto">
            <a:xfrm>
              <a:off x="-192" y="707"/>
              <a:ext cx="2877" cy="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" name="Rectangle 222"/>
            <p:cNvSpPr>
              <a:spLocks noChangeArrowheads="1"/>
            </p:cNvSpPr>
            <p:nvPr/>
          </p:nvSpPr>
          <p:spPr bwMode="auto">
            <a:xfrm>
              <a:off x="-189" y="713"/>
              <a:ext cx="2871" cy="2815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" name="Line 223"/>
            <p:cNvSpPr>
              <a:spLocks noChangeShapeType="1"/>
            </p:cNvSpPr>
            <p:nvPr/>
          </p:nvSpPr>
          <p:spPr bwMode="auto">
            <a:xfrm flipV="1">
              <a:off x="50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" name="Line 224"/>
            <p:cNvSpPr>
              <a:spLocks noChangeShapeType="1"/>
            </p:cNvSpPr>
            <p:nvPr/>
          </p:nvSpPr>
          <p:spPr bwMode="auto">
            <a:xfrm flipV="1">
              <a:off x="52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" name="Line 225"/>
            <p:cNvSpPr>
              <a:spLocks noChangeShapeType="1"/>
            </p:cNvSpPr>
            <p:nvPr/>
          </p:nvSpPr>
          <p:spPr bwMode="auto">
            <a:xfrm flipV="1">
              <a:off x="288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" name="Line 226"/>
            <p:cNvSpPr>
              <a:spLocks noChangeShapeType="1"/>
            </p:cNvSpPr>
            <p:nvPr/>
          </p:nvSpPr>
          <p:spPr bwMode="auto">
            <a:xfrm flipV="1">
              <a:off x="29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" name="Line 227"/>
            <p:cNvSpPr>
              <a:spLocks noChangeShapeType="1"/>
            </p:cNvSpPr>
            <p:nvPr/>
          </p:nvSpPr>
          <p:spPr bwMode="auto">
            <a:xfrm flipV="1">
              <a:off x="527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" name="Line 228"/>
            <p:cNvSpPr>
              <a:spLocks noChangeShapeType="1"/>
            </p:cNvSpPr>
            <p:nvPr/>
          </p:nvSpPr>
          <p:spPr bwMode="auto">
            <a:xfrm flipV="1">
              <a:off x="530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" name="Line 229"/>
            <p:cNvSpPr>
              <a:spLocks noChangeShapeType="1"/>
            </p:cNvSpPr>
            <p:nvPr/>
          </p:nvSpPr>
          <p:spPr bwMode="auto">
            <a:xfrm flipV="1">
              <a:off x="766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4" name="Line 230"/>
            <p:cNvSpPr>
              <a:spLocks noChangeShapeType="1"/>
            </p:cNvSpPr>
            <p:nvPr/>
          </p:nvSpPr>
          <p:spPr bwMode="auto">
            <a:xfrm flipV="1">
              <a:off x="769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5" name="Line 231"/>
            <p:cNvSpPr>
              <a:spLocks noChangeShapeType="1"/>
            </p:cNvSpPr>
            <p:nvPr/>
          </p:nvSpPr>
          <p:spPr bwMode="auto">
            <a:xfrm flipV="1">
              <a:off x="1005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6" name="Line 232"/>
            <p:cNvSpPr>
              <a:spLocks noChangeShapeType="1"/>
            </p:cNvSpPr>
            <p:nvPr/>
          </p:nvSpPr>
          <p:spPr bwMode="auto">
            <a:xfrm flipV="1">
              <a:off x="1008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7" name="Line 233"/>
            <p:cNvSpPr>
              <a:spLocks noChangeShapeType="1"/>
            </p:cNvSpPr>
            <p:nvPr/>
          </p:nvSpPr>
          <p:spPr bwMode="auto">
            <a:xfrm flipV="1">
              <a:off x="1483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8" name="Line 234"/>
            <p:cNvSpPr>
              <a:spLocks noChangeShapeType="1"/>
            </p:cNvSpPr>
            <p:nvPr/>
          </p:nvSpPr>
          <p:spPr bwMode="auto">
            <a:xfrm flipV="1">
              <a:off x="1485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9" name="Line 235"/>
            <p:cNvSpPr>
              <a:spLocks noChangeShapeType="1"/>
            </p:cNvSpPr>
            <p:nvPr/>
          </p:nvSpPr>
          <p:spPr bwMode="auto">
            <a:xfrm flipV="1">
              <a:off x="172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0" name="Line 236"/>
            <p:cNvSpPr>
              <a:spLocks noChangeShapeType="1"/>
            </p:cNvSpPr>
            <p:nvPr/>
          </p:nvSpPr>
          <p:spPr bwMode="auto">
            <a:xfrm flipV="1">
              <a:off x="1724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1" name="Line 237"/>
            <p:cNvSpPr>
              <a:spLocks noChangeShapeType="1"/>
            </p:cNvSpPr>
            <p:nvPr/>
          </p:nvSpPr>
          <p:spPr bwMode="auto">
            <a:xfrm flipV="1">
              <a:off x="1960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2" name="Line 238"/>
            <p:cNvSpPr>
              <a:spLocks noChangeShapeType="1"/>
            </p:cNvSpPr>
            <p:nvPr/>
          </p:nvSpPr>
          <p:spPr bwMode="auto">
            <a:xfrm flipV="1">
              <a:off x="1963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3" name="Line 239"/>
            <p:cNvSpPr>
              <a:spLocks noChangeShapeType="1"/>
            </p:cNvSpPr>
            <p:nvPr/>
          </p:nvSpPr>
          <p:spPr bwMode="auto">
            <a:xfrm flipV="1">
              <a:off x="2199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4" name="Line 240"/>
            <p:cNvSpPr>
              <a:spLocks noChangeShapeType="1"/>
            </p:cNvSpPr>
            <p:nvPr/>
          </p:nvSpPr>
          <p:spPr bwMode="auto">
            <a:xfrm flipV="1">
              <a:off x="2202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5" name="Line 241"/>
            <p:cNvSpPr>
              <a:spLocks noChangeShapeType="1"/>
            </p:cNvSpPr>
            <p:nvPr/>
          </p:nvSpPr>
          <p:spPr bwMode="auto">
            <a:xfrm flipV="1">
              <a:off x="2438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6" name="Line 242"/>
            <p:cNvSpPr>
              <a:spLocks noChangeShapeType="1"/>
            </p:cNvSpPr>
            <p:nvPr/>
          </p:nvSpPr>
          <p:spPr bwMode="auto">
            <a:xfrm flipV="1">
              <a:off x="244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7" name="Line 243"/>
            <p:cNvSpPr>
              <a:spLocks noChangeShapeType="1"/>
            </p:cNvSpPr>
            <p:nvPr/>
          </p:nvSpPr>
          <p:spPr bwMode="auto">
            <a:xfrm>
              <a:off x="-186" y="3260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8" name="Line 244"/>
            <p:cNvSpPr>
              <a:spLocks noChangeShapeType="1"/>
            </p:cNvSpPr>
            <p:nvPr/>
          </p:nvSpPr>
          <p:spPr bwMode="auto">
            <a:xfrm>
              <a:off x="-186" y="326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9" name="Line 245"/>
            <p:cNvSpPr>
              <a:spLocks noChangeShapeType="1"/>
            </p:cNvSpPr>
            <p:nvPr/>
          </p:nvSpPr>
          <p:spPr bwMode="auto">
            <a:xfrm>
              <a:off x="-186" y="2753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0" name="Line 246"/>
            <p:cNvSpPr>
              <a:spLocks noChangeShapeType="1"/>
            </p:cNvSpPr>
            <p:nvPr/>
          </p:nvSpPr>
          <p:spPr bwMode="auto">
            <a:xfrm>
              <a:off x="-186" y="275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1" name="Line 247"/>
            <p:cNvSpPr>
              <a:spLocks noChangeShapeType="1"/>
            </p:cNvSpPr>
            <p:nvPr/>
          </p:nvSpPr>
          <p:spPr bwMode="auto">
            <a:xfrm>
              <a:off x="-186" y="249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2" name="Line 248"/>
            <p:cNvSpPr>
              <a:spLocks noChangeShapeType="1"/>
            </p:cNvSpPr>
            <p:nvPr/>
          </p:nvSpPr>
          <p:spPr bwMode="auto">
            <a:xfrm>
              <a:off x="-186" y="2502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3" name="Line 249"/>
            <p:cNvSpPr>
              <a:spLocks noChangeShapeType="1"/>
            </p:cNvSpPr>
            <p:nvPr/>
          </p:nvSpPr>
          <p:spPr bwMode="auto">
            <a:xfrm>
              <a:off x="-186" y="2240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4" name="Line 250"/>
            <p:cNvSpPr>
              <a:spLocks noChangeShapeType="1"/>
            </p:cNvSpPr>
            <p:nvPr/>
          </p:nvSpPr>
          <p:spPr bwMode="auto">
            <a:xfrm>
              <a:off x="-186" y="224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5" name="Line 251"/>
            <p:cNvSpPr>
              <a:spLocks noChangeShapeType="1"/>
            </p:cNvSpPr>
            <p:nvPr/>
          </p:nvSpPr>
          <p:spPr bwMode="auto">
            <a:xfrm>
              <a:off x="-186" y="198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6" name="Line 252"/>
            <p:cNvSpPr>
              <a:spLocks noChangeShapeType="1"/>
            </p:cNvSpPr>
            <p:nvPr/>
          </p:nvSpPr>
          <p:spPr bwMode="auto">
            <a:xfrm>
              <a:off x="-186" y="1995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7" name="Line 253"/>
            <p:cNvSpPr>
              <a:spLocks noChangeShapeType="1"/>
            </p:cNvSpPr>
            <p:nvPr/>
          </p:nvSpPr>
          <p:spPr bwMode="auto">
            <a:xfrm>
              <a:off x="-186" y="1733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8" name="Line 254"/>
            <p:cNvSpPr>
              <a:spLocks noChangeShapeType="1"/>
            </p:cNvSpPr>
            <p:nvPr/>
          </p:nvSpPr>
          <p:spPr bwMode="auto">
            <a:xfrm>
              <a:off x="-186" y="173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9" name="Line 255"/>
            <p:cNvSpPr>
              <a:spLocks noChangeShapeType="1"/>
            </p:cNvSpPr>
            <p:nvPr/>
          </p:nvSpPr>
          <p:spPr bwMode="auto">
            <a:xfrm>
              <a:off x="-186" y="147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0" name="Line 256"/>
            <p:cNvSpPr>
              <a:spLocks noChangeShapeType="1"/>
            </p:cNvSpPr>
            <p:nvPr/>
          </p:nvSpPr>
          <p:spPr bwMode="auto">
            <a:xfrm>
              <a:off x="-186" y="1482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1" name="Line 257"/>
            <p:cNvSpPr>
              <a:spLocks noChangeShapeType="1"/>
            </p:cNvSpPr>
            <p:nvPr/>
          </p:nvSpPr>
          <p:spPr bwMode="auto">
            <a:xfrm>
              <a:off x="-186" y="1220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2" name="Line 258"/>
            <p:cNvSpPr>
              <a:spLocks noChangeShapeType="1"/>
            </p:cNvSpPr>
            <p:nvPr/>
          </p:nvSpPr>
          <p:spPr bwMode="auto">
            <a:xfrm>
              <a:off x="-186" y="122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3" name="Line 259"/>
            <p:cNvSpPr>
              <a:spLocks noChangeShapeType="1"/>
            </p:cNvSpPr>
            <p:nvPr/>
          </p:nvSpPr>
          <p:spPr bwMode="auto">
            <a:xfrm>
              <a:off x="-186" y="96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4" name="Line 260"/>
            <p:cNvSpPr>
              <a:spLocks noChangeShapeType="1"/>
            </p:cNvSpPr>
            <p:nvPr/>
          </p:nvSpPr>
          <p:spPr bwMode="auto">
            <a:xfrm>
              <a:off x="-186" y="975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5" name="Line 261"/>
            <p:cNvSpPr>
              <a:spLocks noChangeShapeType="1"/>
            </p:cNvSpPr>
            <p:nvPr/>
          </p:nvSpPr>
          <p:spPr bwMode="auto">
            <a:xfrm>
              <a:off x="-186" y="3004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6" name="Line 262"/>
            <p:cNvSpPr>
              <a:spLocks noChangeShapeType="1"/>
            </p:cNvSpPr>
            <p:nvPr/>
          </p:nvSpPr>
          <p:spPr bwMode="auto">
            <a:xfrm>
              <a:off x="-186" y="300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7" name="Line 263"/>
            <p:cNvSpPr>
              <a:spLocks noChangeShapeType="1"/>
            </p:cNvSpPr>
            <p:nvPr/>
          </p:nvSpPr>
          <p:spPr bwMode="auto">
            <a:xfrm>
              <a:off x="-186" y="3015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8" name="Line 264"/>
            <p:cNvSpPr>
              <a:spLocks noChangeShapeType="1"/>
            </p:cNvSpPr>
            <p:nvPr/>
          </p:nvSpPr>
          <p:spPr bwMode="auto">
            <a:xfrm>
              <a:off x="-186" y="3021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9" name="Rectangle 265"/>
            <p:cNvSpPr>
              <a:spLocks noChangeArrowheads="1"/>
            </p:cNvSpPr>
            <p:nvPr/>
          </p:nvSpPr>
          <p:spPr bwMode="auto">
            <a:xfrm>
              <a:off x="2623" y="2829"/>
              <a:ext cx="4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250" name="Freeform 266"/>
            <p:cNvSpPr>
              <a:spLocks/>
            </p:cNvSpPr>
            <p:nvPr/>
          </p:nvSpPr>
          <p:spPr bwMode="auto">
            <a:xfrm>
              <a:off x="2651" y="2963"/>
              <a:ext cx="26" cy="105"/>
            </a:xfrm>
            <a:custGeom>
              <a:avLst/>
              <a:gdLst>
                <a:gd name="T0" fmla="*/ 0 w 26"/>
                <a:gd name="T1" fmla="*/ 0 h 105"/>
                <a:gd name="T2" fmla="*/ 26 w 26"/>
                <a:gd name="T3" fmla="*/ 52 h 105"/>
                <a:gd name="T4" fmla="*/ 0 w 26"/>
                <a:gd name="T5" fmla="*/ 105 h 105"/>
                <a:gd name="T6" fmla="*/ 0 w 26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5"/>
                <a:gd name="T14" fmla="*/ 26 w 26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5">
                  <a:moveTo>
                    <a:pt x="0" y="0"/>
                  </a:moveTo>
                  <a:lnTo>
                    <a:pt x="26" y="52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1" name="Line 267"/>
            <p:cNvSpPr>
              <a:spLocks noChangeShapeType="1"/>
            </p:cNvSpPr>
            <p:nvPr/>
          </p:nvSpPr>
          <p:spPr bwMode="auto">
            <a:xfrm flipV="1">
              <a:off x="124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2" name="Line 268"/>
            <p:cNvSpPr>
              <a:spLocks noChangeShapeType="1"/>
            </p:cNvSpPr>
            <p:nvPr/>
          </p:nvSpPr>
          <p:spPr bwMode="auto">
            <a:xfrm flipV="1">
              <a:off x="1244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3" name="Line 269"/>
            <p:cNvSpPr>
              <a:spLocks noChangeShapeType="1"/>
            </p:cNvSpPr>
            <p:nvPr/>
          </p:nvSpPr>
          <p:spPr bwMode="auto">
            <a:xfrm flipV="1">
              <a:off x="1247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4" name="Line 270"/>
            <p:cNvSpPr>
              <a:spLocks noChangeShapeType="1"/>
            </p:cNvSpPr>
            <p:nvPr/>
          </p:nvSpPr>
          <p:spPr bwMode="auto">
            <a:xfrm flipV="1">
              <a:off x="1249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5" name="Rectangle 271"/>
            <p:cNvSpPr>
              <a:spLocks noChangeArrowheads="1"/>
            </p:cNvSpPr>
            <p:nvPr/>
          </p:nvSpPr>
          <p:spPr bwMode="auto">
            <a:xfrm>
              <a:off x="1280" y="701"/>
              <a:ext cx="4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256" name="Freeform 272"/>
            <p:cNvSpPr>
              <a:spLocks/>
            </p:cNvSpPr>
            <p:nvPr/>
          </p:nvSpPr>
          <p:spPr bwMode="auto">
            <a:xfrm>
              <a:off x="1221" y="719"/>
              <a:ext cx="51" cy="52"/>
            </a:xfrm>
            <a:custGeom>
              <a:avLst/>
              <a:gdLst>
                <a:gd name="T0" fmla="*/ 0 w 51"/>
                <a:gd name="T1" fmla="*/ 52 h 52"/>
                <a:gd name="T2" fmla="*/ 26 w 51"/>
                <a:gd name="T3" fmla="*/ 0 h 52"/>
                <a:gd name="T4" fmla="*/ 51 w 51"/>
                <a:gd name="T5" fmla="*/ 52 h 52"/>
                <a:gd name="T6" fmla="*/ 0 w 51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2"/>
                <a:gd name="T14" fmla="*/ 51 w 5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2">
                  <a:moveTo>
                    <a:pt x="0" y="52"/>
                  </a:moveTo>
                  <a:lnTo>
                    <a:pt x="26" y="0"/>
                  </a:lnTo>
                  <a:lnTo>
                    <a:pt x="5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7" name="Rectangle 273"/>
            <p:cNvSpPr>
              <a:spLocks noChangeArrowheads="1"/>
            </p:cNvSpPr>
            <p:nvPr/>
          </p:nvSpPr>
          <p:spPr bwMode="auto">
            <a:xfrm>
              <a:off x="-189" y="713"/>
              <a:ext cx="2871" cy="281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8" name="Line 274"/>
            <p:cNvSpPr>
              <a:spLocks noChangeShapeType="1"/>
            </p:cNvSpPr>
            <p:nvPr/>
          </p:nvSpPr>
          <p:spPr bwMode="auto">
            <a:xfrm>
              <a:off x="52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9" name="Rectangle 275"/>
            <p:cNvSpPr>
              <a:spLocks noChangeArrowheads="1"/>
            </p:cNvSpPr>
            <p:nvPr/>
          </p:nvSpPr>
          <p:spPr bwMode="auto">
            <a:xfrm>
              <a:off x="24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4260" name="Line 276"/>
            <p:cNvSpPr>
              <a:spLocks noChangeShapeType="1"/>
            </p:cNvSpPr>
            <p:nvPr/>
          </p:nvSpPr>
          <p:spPr bwMode="auto">
            <a:xfrm>
              <a:off x="291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61" name="Rectangle 277"/>
            <p:cNvSpPr>
              <a:spLocks noChangeArrowheads="1"/>
            </p:cNvSpPr>
            <p:nvPr/>
          </p:nvSpPr>
          <p:spPr bwMode="auto">
            <a:xfrm>
              <a:off x="263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262" name="Line 278"/>
            <p:cNvSpPr>
              <a:spLocks noChangeShapeType="1"/>
            </p:cNvSpPr>
            <p:nvPr/>
          </p:nvSpPr>
          <p:spPr bwMode="auto">
            <a:xfrm>
              <a:off x="530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63" name="Rectangle 279"/>
            <p:cNvSpPr>
              <a:spLocks noChangeArrowheads="1"/>
            </p:cNvSpPr>
            <p:nvPr/>
          </p:nvSpPr>
          <p:spPr bwMode="auto">
            <a:xfrm>
              <a:off x="502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4264" name="Line 280"/>
            <p:cNvSpPr>
              <a:spLocks noChangeShapeType="1"/>
            </p:cNvSpPr>
            <p:nvPr/>
          </p:nvSpPr>
          <p:spPr bwMode="auto">
            <a:xfrm>
              <a:off x="769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65" name="Rectangle 281"/>
            <p:cNvSpPr>
              <a:spLocks noChangeArrowheads="1"/>
            </p:cNvSpPr>
            <p:nvPr/>
          </p:nvSpPr>
          <p:spPr bwMode="auto">
            <a:xfrm>
              <a:off x="741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266" name="Line 282"/>
            <p:cNvSpPr>
              <a:spLocks noChangeShapeType="1"/>
            </p:cNvSpPr>
            <p:nvPr/>
          </p:nvSpPr>
          <p:spPr bwMode="auto">
            <a:xfrm>
              <a:off x="1008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67" name="Rectangle 283"/>
            <p:cNvSpPr>
              <a:spLocks noChangeArrowheads="1"/>
            </p:cNvSpPr>
            <p:nvPr/>
          </p:nvSpPr>
          <p:spPr bwMode="auto">
            <a:xfrm>
              <a:off x="980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4268" name="Rectangle 284"/>
            <p:cNvSpPr>
              <a:spLocks noChangeArrowheads="1"/>
            </p:cNvSpPr>
            <p:nvPr/>
          </p:nvSpPr>
          <p:spPr bwMode="auto">
            <a:xfrm>
              <a:off x="1258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4269" name="Line 285"/>
            <p:cNvSpPr>
              <a:spLocks noChangeShapeType="1"/>
            </p:cNvSpPr>
            <p:nvPr/>
          </p:nvSpPr>
          <p:spPr bwMode="auto">
            <a:xfrm>
              <a:off x="1485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70" name="Rectangle 286"/>
            <p:cNvSpPr>
              <a:spLocks noChangeArrowheads="1"/>
            </p:cNvSpPr>
            <p:nvPr/>
          </p:nvSpPr>
          <p:spPr bwMode="auto">
            <a:xfrm>
              <a:off x="1488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4271" name="Line 287"/>
            <p:cNvSpPr>
              <a:spLocks noChangeShapeType="1"/>
            </p:cNvSpPr>
            <p:nvPr/>
          </p:nvSpPr>
          <p:spPr bwMode="auto">
            <a:xfrm>
              <a:off x="1724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72" name="Rectangle 288"/>
            <p:cNvSpPr>
              <a:spLocks noChangeArrowheads="1"/>
            </p:cNvSpPr>
            <p:nvPr/>
          </p:nvSpPr>
          <p:spPr bwMode="auto">
            <a:xfrm>
              <a:off x="1727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273" name="Line 289"/>
            <p:cNvSpPr>
              <a:spLocks noChangeShapeType="1"/>
            </p:cNvSpPr>
            <p:nvPr/>
          </p:nvSpPr>
          <p:spPr bwMode="auto">
            <a:xfrm>
              <a:off x="1963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74" name="Rectangle 290"/>
            <p:cNvSpPr>
              <a:spLocks noChangeArrowheads="1"/>
            </p:cNvSpPr>
            <p:nvPr/>
          </p:nvSpPr>
          <p:spPr bwMode="auto">
            <a:xfrm>
              <a:off x="1966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4275" name="Line 291"/>
            <p:cNvSpPr>
              <a:spLocks noChangeShapeType="1"/>
            </p:cNvSpPr>
            <p:nvPr/>
          </p:nvSpPr>
          <p:spPr bwMode="auto">
            <a:xfrm>
              <a:off x="2202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76" name="Rectangle 292"/>
            <p:cNvSpPr>
              <a:spLocks noChangeArrowheads="1"/>
            </p:cNvSpPr>
            <p:nvPr/>
          </p:nvSpPr>
          <p:spPr bwMode="auto">
            <a:xfrm>
              <a:off x="2205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277" name="Line 293"/>
            <p:cNvSpPr>
              <a:spLocks noChangeShapeType="1"/>
            </p:cNvSpPr>
            <p:nvPr/>
          </p:nvSpPr>
          <p:spPr bwMode="auto">
            <a:xfrm>
              <a:off x="2441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78" name="Rectangle 294"/>
            <p:cNvSpPr>
              <a:spLocks noChangeArrowheads="1"/>
            </p:cNvSpPr>
            <p:nvPr/>
          </p:nvSpPr>
          <p:spPr bwMode="auto">
            <a:xfrm>
              <a:off x="2443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4279" name="Rectangle 295"/>
            <p:cNvSpPr>
              <a:spLocks noChangeArrowheads="1"/>
            </p:cNvSpPr>
            <p:nvPr/>
          </p:nvSpPr>
          <p:spPr bwMode="auto">
            <a:xfrm>
              <a:off x="1171" y="3208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4280" name="Line 296"/>
            <p:cNvSpPr>
              <a:spLocks noChangeShapeType="1"/>
            </p:cNvSpPr>
            <p:nvPr/>
          </p:nvSpPr>
          <p:spPr bwMode="auto">
            <a:xfrm>
              <a:off x="1230" y="326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81" name="Rectangle 297"/>
            <p:cNvSpPr>
              <a:spLocks noChangeArrowheads="1"/>
            </p:cNvSpPr>
            <p:nvPr/>
          </p:nvSpPr>
          <p:spPr bwMode="auto">
            <a:xfrm>
              <a:off x="1199" y="2701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4282" name="Line 298"/>
            <p:cNvSpPr>
              <a:spLocks noChangeShapeType="1"/>
            </p:cNvSpPr>
            <p:nvPr/>
          </p:nvSpPr>
          <p:spPr bwMode="auto">
            <a:xfrm>
              <a:off x="1230" y="2759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83" name="Rectangle 299"/>
            <p:cNvSpPr>
              <a:spLocks noChangeArrowheads="1"/>
            </p:cNvSpPr>
            <p:nvPr/>
          </p:nvSpPr>
          <p:spPr bwMode="auto">
            <a:xfrm>
              <a:off x="1199" y="2444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284" name="Line 300"/>
            <p:cNvSpPr>
              <a:spLocks noChangeShapeType="1"/>
            </p:cNvSpPr>
            <p:nvPr/>
          </p:nvSpPr>
          <p:spPr bwMode="auto">
            <a:xfrm>
              <a:off x="1230" y="250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85" name="Rectangle 301"/>
            <p:cNvSpPr>
              <a:spLocks noChangeArrowheads="1"/>
            </p:cNvSpPr>
            <p:nvPr/>
          </p:nvSpPr>
          <p:spPr bwMode="auto">
            <a:xfrm>
              <a:off x="1199" y="2188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4286" name="Line 302"/>
            <p:cNvSpPr>
              <a:spLocks noChangeShapeType="1"/>
            </p:cNvSpPr>
            <p:nvPr/>
          </p:nvSpPr>
          <p:spPr bwMode="auto">
            <a:xfrm>
              <a:off x="1230" y="224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87" name="Rectangle 303"/>
            <p:cNvSpPr>
              <a:spLocks noChangeArrowheads="1"/>
            </p:cNvSpPr>
            <p:nvPr/>
          </p:nvSpPr>
          <p:spPr bwMode="auto">
            <a:xfrm>
              <a:off x="1199" y="1937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288" name="Line 304"/>
            <p:cNvSpPr>
              <a:spLocks noChangeShapeType="1"/>
            </p:cNvSpPr>
            <p:nvPr/>
          </p:nvSpPr>
          <p:spPr bwMode="auto">
            <a:xfrm>
              <a:off x="1230" y="1995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89" name="Rectangle 305"/>
            <p:cNvSpPr>
              <a:spLocks noChangeArrowheads="1"/>
            </p:cNvSpPr>
            <p:nvPr/>
          </p:nvSpPr>
          <p:spPr bwMode="auto">
            <a:xfrm>
              <a:off x="1199" y="1680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4290" name="Line 306"/>
            <p:cNvSpPr>
              <a:spLocks noChangeShapeType="1"/>
            </p:cNvSpPr>
            <p:nvPr/>
          </p:nvSpPr>
          <p:spPr bwMode="auto">
            <a:xfrm>
              <a:off x="1230" y="1739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91" name="Rectangle 307"/>
            <p:cNvSpPr>
              <a:spLocks noChangeArrowheads="1"/>
            </p:cNvSpPr>
            <p:nvPr/>
          </p:nvSpPr>
          <p:spPr bwMode="auto">
            <a:xfrm>
              <a:off x="1199" y="1424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292" name="Line 308"/>
            <p:cNvSpPr>
              <a:spLocks noChangeShapeType="1"/>
            </p:cNvSpPr>
            <p:nvPr/>
          </p:nvSpPr>
          <p:spPr bwMode="auto">
            <a:xfrm>
              <a:off x="1230" y="148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93" name="Rectangle 309"/>
            <p:cNvSpPr>
              <a:spLocks noChangeArrowheads="1"/>
            </p:cNvSpPr>
            <p:nvPr/>
          </p:nvSpPr>
          <p:spPr bwMode="auto">
            <a:xfrm>
              <a:off x="1199" y="1167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4294" name="Line 310"/>
            <p:cNvSpPr>
              <a:spLocks noChangeShapeType="1"/>
            </p:cNvSpPr>
            <p:nvPr/>
          </p:nvSpPr>
          <p:spPr bwMode="auto">
            <a:xfrm>
              <a:off x="1230" y="122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95" name="Rectangle 311"/>
            <p:cNvSpPr>
              <a:spLocks noChangeArrowheads="1"/>
            </p:cNvSpPr>
            <p:nvPr/>
          </p:nvSpPr>
          <p:spPr bwMode="auto">
            <a:xfrm>
              <a:off x="1199" y="917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4296" name="Line 312"/>
            <p:cNvSpPr>
              <a:spLocks noChangeShapeType="1"/>
            </p:cNvSpPr>
            <p:nvPr/>
          </p:nvSpPr>
          <p:spPr bwMode="auto">
            <a:xfrm>
              <a:off x="1230" y="975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97" name="Rectangle 313"/>
            <p:cNvSpPr>
              <a:spLocks noChangeArrowheads="1"/>
            </p:cNvSpPr>
            <p:nvPr/>
          </p:nvSpPr>
          <p:spPr bwMode="auto">
            <a:xfrm>
              <a:off x="-189" y="713"/>
              <a:ext cx="2871" cy="281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"/>
            <a:ext cx="7467600" cy="14751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400" dirty="0"/>
              <a:t>Ex: Given the following equations</a:t>
            </a:r>
            <a:br>
              <a:rPr lang="en-CA" sz="2200" dirty="0"/>
            </a:br>
            <a:br>
              <a:rPr lang="en-CA" sz="2200" dirty="0"/>
            </a:br>
            <a:r>
              <a:rPr lang="en-CA" sz="2200" dirty="0"/>
              <a:t>a) Find the value of Q,</a:t>
            </a:r>
            <a:br>
              <a:rPr lang="en-CA" sz="2200" dirty="0"/>
            </a:br>
            <a:r>
              <a:rPr lang="en-CA" sz="2200" dirty="0"/>
              <a:t>b) Indicate what translations occurred </a:t>
            </a:r>
          </a:p>
        </p:txBody>
      </p:sp>
      <p:graphicFrame>
        <p:nvGraphicFramePr>
          <p:cNvPr id="4098" name="Object 105"/>
          <p:cNvGraphicFramePr>
            <a:graphicFrameLocks noChangeAspect="1"/>
          </p:cNvGraphicFramePr>
          <p:nvPr/>
        </p:nvGraphicFramePr>
        <p:xfrm>
          <a:off x="879475" y="712788"/>
          <a:ext cx="12350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113" imgH="241195" progId="Equation.DSMT4">
                  <p:embed/>
                </p:oleObj>
              </mc:Choice>
              <mc:Fallback>
                <p:oleObj name="Equation" r:id="rId3" imgW="660113" imgH="241195" progId="Equation.DSMT4">
                  <p:embed/>
                  <p:pic>
                    <p:nvPicPr>
                      <p:cNvPr id="4098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712788"/>
                        <a:ext cx="123507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190750" y="710565"/>
          <a:ext cx="13589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241195" progId="Equation.DSMT4">
                  <p:embed/>
                </p:oleObj>
              </mc:Choice>
              <mc:Fallback>
                <p:oleObj name="Equation" r:id="rId5" imgW="710891" imgH="241195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710565"/>
                        <a:ext cx="13589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Freeform 135"/>
          <p:cNvSpPr>
            <a:spLocks/>
          </p:cNvSpPr>
          <p:nvPr/>
        </p:nvSpPr>
        <p:spPr bwMode="auto">
          <a:xfrm>
            <a:off x="1639888" y="2293938"/>
            <a:ext cx="1639887" cy="2847975"/>
          </a:xfrm>
          <a:custGeom>
            <a:avLst/>
            <a:gdLst>
              <a:gd name="T0" fmla="*/ 2147483647 w 320"/>
              <a:gd name="T1" fmla="*/ 2147483647 h 330"/>
              <a:gd name="T2" fmla="*/ 2147483647 w 320"/>
              <a:gd name="T3" fmla="*/ 2147483647 h 330"/>
              <a:gd name="T4" fmla="*/ 2147483647 w 320"/>
              <a:gd name="T5" fmla="*/ 2147483647 h 330"/>
              <a:gd name="T6" fmla="*/ 2147483647 w 320"/>
              <a:gd name="T7" fmla="*/ 2147483647 h 330"/>
              <a:gd name="T8" fmla="*/ 2147483647 w 320"/>
              <a:gd name="T9" fmla="*/ 2147483647 h 330"/>
              <a:gd name="T10" fmla="*/ 2147483647 w 320"/>
              <a:gd name="T11" fmla="*/ 2147483647 h 330"/>
              <a:gd name="T12" fmla="*/ 2147483647 w 320"/>
              <a:gd name="T13" fmla="*/ 2147483647 h 330"/>
              <a:gd name="T14" fmla="*/ 2147483647 w 320"/>
              <a:gd name="T15" fmla="*/ 2147483647 h 330"/>
              <a:gd name="T16" fmla="*/ 2147483647 w 320"/>
              <a:gd name="T17" fmla="*/ 2147483647 h 330"/>
              <a:gd name="T18" fmla="*/ 2147483647 w 320"/>
              <a:gd name="T19" fmla="*/ 2147483647 h 330"/>
              <a:gd name="T20" fmla="*/ 2147483647 w 320"/>
              <a:gd name="T21" fmla="*/ 2147483647 h 330"/>
              <a:gd name="T22" fmla="*/ 2147483647 w 320"/>
              <a:gd name="T23" fmla="*/ 2147483647 h 330"/>
              <a:gd name="T24" fmla="*/ 2147483647 w 320"/>
              <a:gd name="T25" fmla="*/ 2147483647 h 330"/>
              <a:gd name="T26" fmla="*/ 2147483647 w 320"/>
              <a:gd name="T27" fmla="*/ 2147483647 h 330"/>
              <a:gd name="T28" fmla="*/ 2147483647 w 320"/>
              <a:gd name="T29" fmla="*/ 2147483647 h 330"/>
              <a:gd name="T30" fmla="*/ 2147483647 w 320"/>
              <a:gd name="T31" fmla="*/ 2147483647 h 330"/>
              <a:gd name="T32" fmla="*/ 2147483647 w 320"/>
              <a:gd name="T33" fmla="*/ 2147483647 h 330"/>
              <a:gd name="T34" fmla="*/ 2147483647 w 320"/>
              <a:gd name="T35" fmla="*/ 2147483647 h 330"/>
              <a:gd name="T36" fmla="*/ 2147483647 w 320"/>
              <a:gd name="T37" fmla="*/ 2147483647 h 330"/>
              <a:gd name="T38" fmla="*/ 2147483647 w 320"/>
              <a:gd name="T39" fmla="*/ 2147483647 h 330"/>
              <a:gd name="T40" fmla="*/ 2147483647 w 320"/>
              <a:gd name="T41" fmla="*/ 2147483647 h 330"/>
              <a:gd name="T42" fmla="*/ 2147483647 w 320"/>
              <a:gd name="T43" fmla="*/ 2147483647 h 330"/>
              <a:gd name="T44" fmla="*/ 2147483647 w 320"/>
              <a:gd name="T45" fmla="*/ 2147483647 h 330"/>
              <a:gd name="T46" fmla="*/ 2147483647 w 320"/>
              <a:gd name="T47" fmla="*/ 2147483647 h 330"/>
              <a:gd name="T48" fmla="*/ 2147483647 w 320"/>
              <a:gd name="T49" fmla="*/ 2147483647 h 330"/>
              <a:gd name="T50" fmla="*/ 2147483647 w 320"/>
              <a:gd name="T51" fmla="*/ 2147483647 h 330"/>
              <a:gd name="T52" fmla="*/ 2147483647 w 320"/>
              <a:gd name="T53" fmla="*/ 2147483647 h 330"/>
              <a:gd name="T54" fmla="*/ 2147483647 w 320"/>
              <a:gd name="T55" fmla="*/ 2147483647 h 330"/>
              <a:gd name="T56" fmla="*/ 2147483647 w 320"/>
              <a:gd name="T57" fmla="*/ 2147483647 h 330"/>
              <a:gd name="T58" fmla="*/ 2147483647 w 320"/>
              <a:gd name="T59" fmla="*/ 2147483647 h 330"/>
              <a:gd name="T60" fmla="*/ 2147483647 w 320"/>
              <a:gd name="T61" fmla="*/ 2147483647 h 330"/>
              <a:gd name="T62" fmla="*/ 2147483647 w 320"/>
              <a:gd name="T63" fmla="*/ 2147483647 h 330"/>
              <a:gd name="T64" fmla="*/ 2147483647 w 320"/>
              <a:gd name="T65" fmla="*/ 2147483647 h 330"/>
              <a:gd name="T66" fmla="*/ 2147483647 w 320"/>
              <a:gd name="T67" fmla="*/ 2147483647 h 330"/>
              <a:gd name="T68" fmla="*/ 2147483647 w 320"/>
              <a:gd name="T69" fmla="*/ 2147483647 h 330"/>
              <a:gd name="T70" fmla="*/ 2147483647 w 320"/>
              <a:gd name="T71" fmla="*/ 2147483647 h 330"/>
              <a:gd name="T72" fmla="*/ 2147483647 w 320"/>
              <a:gd name="T73" fmla="*/ 2147483647 h 330"/>
              <a:gd name="T74" fmla="*/ 2147483647 w 320"/>
              <a:gd name="T75" fmla="*/ 2147483647 h 330"/>
              <a:gd name="T76" fmla="*/ 2147483647 w 320"/>
              <a:gd name="T77" fmla="*/ 2147483647 h 330"/>
              <a:gd name="T78" fmla="*/ 2147483647 w 320"/>
              <a:gd name="T79" fmla="*/ 2147483647 h 330"/>
              <a:gd name="T80" fmla="*/ 2147483647 w 320"/>
              <a:gd name="T81" fmla="*/ 2147483647 h 330"/>
              <a:gd name="T82" fmla="*/ 2147483647 w 320"/>
              <a:gd name="T83" fmla="*/ 2147483647 h 330"/>
              <a:gd name="T84" fmla="*/ 2147483647 w 320"/>
              <a:gd name="T85" fmla="*/ 2147483647 h 330"/>
              <a:gd name="T86" fmla="*/ 2147483647 w 320"/>
              <a:gd name="T87" fmla="*/ 2147483647 h 330"/>
              <a:gd name="T88" fmla="*/ 2147483647 w 320"/>
              <a:gd name="T89" fmla="*/ 2147483647 h 330"/>
              <a:gd name="T90" fmla="*/ 2147483647 w 320"/>
              <a:gd name="T91" fmla="*/ 2147483647 h 330"/>
              <a:gd name="T92" fmla="*/ 2147483647 w 320"/>
              <a:gd name="T93" fmla="*/ 2147483647 h 330"/>
              <a:gd name="T94" fmla="*/ 2147483647 w 320"/>
              <a:gd name="T95" fmla="*/ 2147483647 h 330"/>
              <a:gd name="T96" fmla="*/ 2147483647 w 320"/>
              <a:gd name="T97" fmla="*/ 2147483647 h 330"/>
              <a:gd name="T98" fmla="*/ 2147483647 w 320"/>
              <a:gd name="T99" fmla="*/ 2147483647 h 330"/>
              <a:gd name="T100" fmla="*/ 2147483647 w 320"/>
              <a:gd name="T101" fmla="*/ 2147483647 h 330"/>
              <a:gd name="T102" fmla="*/ 2147483647 w 320"/>
              <a:gd name="T103" fmla="*/ 2147483647 h 330"/>
              <a:gd name="T104" fmla="*/ 2147483647 w 320"/>
              <a:gd name="T105" fmla="*/ 2147483647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6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046288" y="1939925"/>
          <a:ext cx="8318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307" imgH="241195" progId="Equation.DSMT4">
                  <p:embed/>
                </p:oleObj>
              </mc:Choice>
              <mc:Fallback>
                <p:oleObj name="Equation" r:id="rId7" imgW="444307" imgH="241195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1939925"/>
                        <a:ext cx="83185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490528" y="1971040"/>
          <a:ext cx="13604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0891" imgH="241195" progId="Equation.DSMT4">
                  <p:embed/>
                </p:oleObj>
              </mc:Choice>
              <mc:Fallback>
                <p:oleObj name="Equation" r:id="rId9" imgW="710891" imgH="241195" progId="Equation.DSMT4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528" y="1971040"/>
                        <a:ext cx="13604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Content Placeholder 2"/>
          <p:cNvSpPr txBox="1">
            <a:spLocks/>
          </p:cNvSpPr>
          <p:nvPr/>
        </p:nvSpPr>
        <p:spPr bwMode="auto">
          <a:xfrm>
            <a:off x="4393223" y="6276903"/>
            <a:ext cx="4391025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200" dirty="0">
                <a:solidFill>
                  <a:srgbClr val="0070C0"/>
                </a:solidFill>
                <a:latin typeface="+mn-lt"/>
              </a:rPr>
              <a:t>Graph is shifted  2 units UP</a:t>
            </a:r>
          </a:p>
        </p:txBody>
      </p:sp>
      <p:grpSp>
        <p:nvGrpSpPr>
          <p:cNvPr id="4" name="Group 221"/>
          <p:cNvGrpSpPr>
            <a:grpSpLocks noChangeAspect="1"/>
          </p:cNvGrpSpPr>
          <p:nvPr/>
        </p:nvGrpSpPr>
        <p:grpSpPr bwMode="auto">
          <a:xfrm>
            <a:off x="4646613" y="2430463"/>
            <a:ext cx="3313112" cy="3375025"/>
            <a:chOff x="-192" y="707"/>
            <a:chExt cx="2877" cy="2827"/>
          </a:xfrm>
        </p:grpSpPr>
        <p:sp>
          <p:nvSpPr>
            <p:cNvPr id="4112" name="AutoShape 220"/>
            <p:cNvSpPr>
              <a:spLocks noChangeAspect="1" noChangeArrowheads="1" noTextEdit="1"/>
            </p:cNvSpPr>
            <p:nvPr/>
          </p:nvSpPr>
          <p:spPr bwMode="auto">
            <a:xfrm>
              <a:off x="-192" y="707"/>
              <a:ext cx="2877" cy="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3" name="Rectangle 222"/>
            <p:cNvSpPr>
              <a:spLocks noChangeArrowheads="1"/>
            </p:cNvSpPr>
            <p:nvPr/>
          </p:nvSpPr>
          <p:spPr bwMode="auto">
            <a:xfrm>
              <a:off x="-189" y="713"/>
              <a:ext cx="2871" cy="2815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4" name="Line 223"/>
            <p:cNvSpPr>
              <a:spLocks noChangeShapeType="1"/>
            </p:cNvSpPr>
            <p:nvPr/>
          </p:nvSpPr>
          <p:spPr bwMode="auto">
            <a:xfrm flipV="1">
              <a:off x="50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5" name="Line 224"/>
            <p:cNvSpPr>
              <a:spLocks noChangeShapeType="1"/>
            </p:cNvSpPr>
            <p:nvPr/>
          </p:nvSpPr>
          <p:spPr bwMode="auto">
            <a:xfrm flipV="1">
              <a:off x="52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6" name="Line 225"/>
            <p:cNvSpPr>
              <a:spLocks noChangeShapeType="1"/>
            </p:cNvSpPr>
            <p:nvPr/>
          </p:nvSpPr>
          <p:spPr bwMode="auto">
            <a:xfrm flipV="1">
              <a:off x="288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7" name="Line 226"/>
            <p:cNvSpPr>
              <a:spLocks noChangeShapeType="1"/>
            </p:cNvSpPr>
            <p:nvPr/>
          </p:nvSpPr>
          <p:spPr bwMode="auto">
            <a:xfrm flipV="1">
              <a:off x="29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8" name="Line 227"/>
            <p:cNvSpPr>
              <a:spLocks noChangeShapeType="1"/>
            </p:cNvSpPr>
            <p:nvPr/>
          </p:nvSpPr>
          <p:spPr bwMode="auto">
            <a:xfrm flipV="1">
              <a:off x="527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9" name="Line 228"/>
            <p:cNvSpPr>
              <a:spLocks noChangeShapeType="1"/>
            </p:cNvSpPr>
            <p:nvPr/>
          </p:nvSpPr>
          <p:spPr bwMode="auto">
            <a:xfrm flipV="1">
              <a:off x="530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0" name="Line 229"/>
            <p:cNvSpPr>
              <a:spLocks noChangeShapeType="1"/>
            </p:cNvSpPr>
            <p:nvPr/>
          </p:nvSpPr>
          <p:spPr bwMode="auto">
            <a:xfrm flipV="1">
              <a:off x="766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1" name="Line 230"/>
            <p:cNvSpPr>
              <a:spLocks noChangeShapeType="1"/>
            </p:cNvSpPr>
            <p:nvPr/>
          </p:nvSpPr>
          <p:spPr bwMode="auto">
            <a:xfrm flipV="1">
              <a:off x="769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2" name="Line 231"/>
            <p:cNvSpPr>
              <a:spLocks noChangeShapeType="1"/>
            </p:cNvSpPr>
            <p:nvPr/>
          </p:nvSpPr>
          <p:spPr bwMode="auto">
            <a:xfrm flipV="1">
              <a:off x="1005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3" name="Line 232"/>
            <p:cNvSpPr>
              <a:spLocks noChangeShapeType="1"/>
            </p:cNvSpPr>
            <p:nvPr/>
          </p:nvSpPr>
          <p:spPr bwMode="auto">
            <a:xfrm flipV="1">
              <a:off x="1008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4" name="Line 233"/>
            <p:cNvSpPr>
              <a:spLocks noChangeShapeType="1"/>
            </p:cNvSpPr>
            <p:nvPr/>
          </p:nvSpPr>
          <p:spPr bwMode="auto">
            <a:xfrm flipV="1">
              <a:off x="1483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5" name="Line 234"/>
            <p:cNvSpPr>
              <a:spLocks noChangeShapeType="1"/>
            </p:cNvSpPr>
            <p:nvPr/>
          </p:nvSpPr>
          <p:spPr bwMode="auto">
            <a:xfrm flipV="1">
              <a:off x="1485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6" name="Line 235"/>
            <p:cNvSpPr>
              <a:spLocks noChangeShapeType="1"/>
            </p:cNvSpPr>
            <p:nvPr/>
          </p:nvSpPr>
          <p:spPr bwMode="auto">
            <a:xfrm flipV="1">
              <a:off x="172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7" name="Line 236"/>
            <p:cNvSpPr>
              <a:spLocks noChangeShapeType="1"/>
            </p:cNvSpPr>
            <p:nvPr/>
          </p:nvSpPr>
          <p:spPr bwMode="auto">
            <a:xfrm flipV="1">
              <a:off x="1724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8" name="Line 237"/>
            <p:cNvSpPr>
              <a:spLocks noChangeShapeType="1"/>
            </p:cNvSpPr>
            <p:nvPr/>
          </p:nvSpPr>
          <p:spPr bwMode="auto">
            <a:xfrm flipV="1">
              <a:off x="1960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9" name="Line 238"/>
            <p:cNvSpPr>
              <a:spLocks noChangeShapeType="1"/>
            </p:cNvSpPr>
            <p:nvPr/>
          </p:nvSpPr>
          <p:spPr bwMode="auto">
            <a:xfrm flipV="1">
              <a:off x="1963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0" name="Line 239"/>
            <p:cNvSpPr>
              <a:spLocks noChangeShapeType="1"/>
            </p:cNvSpPr>
            <p:nvPr/>
          </p:nvSpPr>
          <p:spPr bwMode="auto">
            <a:xfrm flipV="1">
              <a:off x="2199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1" name="Line 240"/>
            <p:cNvSpPr>
              <a:spLocks noChangeShapeType="1"/>
            </p:cNvSpPr>
            <p:nvPr/>
          </p:nvSpPr>
          <p:spPr bwMode="auto">
            <a:xfrm flipV="1">
              <a:off x="2202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2" name="Line 241"/>
            <p:cNvSpPr>
              <a:spLocks noChangeShapeType="1"/>
            </p:cNvSpPr>
            <p:nvPr/>
          </p:nvSpPr>
          <p:spPr bwMode="auto">
            <a:xfrm flipV="1">
              <a:off x="2438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3" name="Line 242"/>
            <p:cNvSpPr>
              <a:spLocks noChangeShapeType="1"/>
            </p:cNvSpPr>
            <p:nvPr/>
          </p:nvSpPr>
          <p:spPr bwMode="auto">
            <a:xfrm flipV="1">
              <a:off x="244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4" name="Line 243"/>
            <p:cNvSpPr>
              <a:spLocks noChangeShapeType="1"/>
            </p:cNvSpPr>
            <p:nvPr/>
          </p:nvSpPr>
          <p:spPr bwMode="auto">
            <a:xfrm>
              <a:off x="-186" y="3260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5" name="Line 244"/>
            <p:cNvSpPr>
              <a:spLocks noChangeShapeType="1"/>
            </p:cNvSpPr>
            <p:nvPr/>
          </p:nvSpPr>
          <p:spPr bwMode="auto">
            <a:xfrm>
              <a:off x="-186" y="326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6" name="Line 245"/>
            <p:cNvSpPr>
              <a:spLocks noChangeShapeType="1"/>
            </p:cNvSpPr>
            <p:nvPr/>
          </p:nvSpPr>
          <p:spPr bwMode="auto">
            <a:xfrm>
              <a:off x="-186" y="2753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7" name="Line 246"/>
            <p:cNvSpPr>
              <a:spLocks noChangeShapeType="1"/>
            </p:cNvSpPr>
            <p:nvPr/>
          </p:nvSpPr>
          <p:spPr bwMode="auto">
            <a:xfrm>
              <a:off x="-186" y="275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8" name="Line 247"/>
            <p:cNvSpPr>
              <a:spLocks noChangeShapeType="1"/>
            </p:cNvSpPr>
            <p:nvPr/>
          </p:nvSpPr>
          <p:spPr bwMode="auto">
            <a:xfrm>
              <a:off x="-186" y="249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9" name="Line 248"/>
            <p:cNvSpPr>
              <a:spLocks noChangeShapeType="1"/>
            </p:cNvSpPr>
            <p:nvPr/>
          </p:nvSpPr>
          <p:spPr bwMode="auto">
            <a:xfrm>
              <a:off x="-186" y="2502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0" name="Line 249"/>
            <p:cNvSpPr>
              <a:spLocks noChangeShapeType="1"/>
            </p:cNvSpPr>
            <p:nvPr/>
          </p:nvSpPr>
          <p:spPr bwMode="auto">
            <a:xfrm>
              <a:off x="-186" y="2240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1" name="Line 250"/>
            <p:cNvSpPr>
              <a:spLocks noChangeShapeType="1"/>
            </p:cNvSpPr>
            <p:nvPr/>
          </p:nvSpPr>
          <p:spPr bwMode="auto">
            <a:xfrm>
              <a:off x="-186" y="224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2" name="Line 251"/>
            <p:cNvSpPr>
              <a:spLocks noChangeShapeType="1"/>
            </p:cNvSpPr>
            <p:nvPr/>
          </p:nvSpPr>
          <p:spPr bwMode="auto">
            <a:xfrm>
              <a:off x="-186" y="198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3" name="Line 252"/>
            <p:cNvSpPr>
              <a:spLocks noChangeShapeType="1"/>
            </p:cNvSpPr>
            <p:nvPr/>
          </p:nvSpPr>
          <p:spPr bwMode="auto">
            <a:xfrm>
              <a:off x="-186" y="1995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4" name="Line 253"/>
            <p:cNvSpPr>
              <a:spLocks noChangeShapeType="1"/>
            </p:cNvSpPr>
            <p:nvPr/>
          </p:nvSpPr>
          <p:spPr bwMode="auto">
            <a:xfrm>
              <a:off x="-186" y="1733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5" name="Line 254"/>
            <p:cNvSpPr>
              <a:spLocks noChangeShapeType="1"/>
            </p:cNvSpPr>
            <p:nvPr/>
          </p:nvSpPr>
          <p:spPr bwMode="auto">
            <a:xfrm>
              <a:off x="-186" y="173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6" name="Line 255"/>
            <p:cNvSpPr>
              <a:spLocks noChangeShapeType="1"/>
            </p:cNvSpPr>
            <p:nvPr/>
          </p:nvSpPr>
          <p:spPr bwMode="auto">
            <a:xfrm>
              <a:off x="-186" y="147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7" name="Line 256"/>
            <p:cNvSpPr>
              <a:spLocks noChangeShapeType="1"/>
            </p:cNvSpPr>
            <p:nvPr/>
          </p:nvSpPr>
          <p:spPr bwMode="auto">
            <a:xfrm>
              <a:off x="-186" y="1482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8" name="Line 257"/>
            <p:cNvSpPr>
              <a:spLocks noChangeShapeType="1"/>
            </p:cNvSpPr>
            <p:nvPr/>
          </p:nvSpPr>
          <p:spPr bwMode="auto">
            <a:xfrm>
              <a:off x="-186" y="1220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9" name="Line 258"/>
            <p:cNvSpPr>
              <a:spLocks noChangeShapeType="1"/>
            </p:cNvSpPr>
            <p:nvPr/>
          </p:nvSpPr>
          <p:spPr bwMode="auto">
            <a:xfrm>
              <a:off x="-186" y="1226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0" name="Line 259"/>
            <p:cNvSpPr>
              <a:spLocks noChangeShapeType="1"/>
            </p:cNvSpPr>
            <p:nvPr/>
          </p:nvSpPr>
          <p:spPr bwMode="auto">
            <a:xfrm>
              <a:off x="-186" y="96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1" name="Line 260"/>
            <p:cNvSpPr>
              <a:spLocks noChangeShapeType="1"/>
            </p:cNvSpPr>
            <p:nvPr/>
          </p:nvSpPr>
          <p:spPr bwMode="auto">
            <a:xfrm>
              <a:off x="-186" y="975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2" name="Line 261"/>
            <p:cNvSpPr>
              <a:spLocks noChangeShapeType="1"/>
            </p:cNvSpPr>
            <p:nvPr/>
          </p:nvSpPr>
          <p:spPr bwMode="auto">
            <a:xfrm>
              <a:off x="-186" y="3004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3" name="Line 262"/>
            <p:cNvSpPr>
              <a:spLocks noChangeShapeType="1"/>
            </p:cNvSpPr>
            <p:nvPr/>
          </p:nvSpPr>
          <p:spPr bwMode="auto">
            <a:xfrm>
              <a:off x="-186" y="3009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4" name="Line 263"/>
            <p:cNvSpPr>
              <a:spLocks noChangeShapeType="1"/>
            </p:cNvSpPr>
            <p:nvPr/>
          </p:nvSpPr>
          <p:spPr bwMode="auto">
            <a:xfrm>
              <a:off x="-186" y="3015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5" name="Line 264"/>
            <p:cNvSpPr>
              <a:spLocks noChangeShapeType="1"/>
            </p:cNvSpPr>
            <p:nvPr/>
          </p:nvSpPr>
          <p:spPr bwMode="auto">
            <a:xfrm>
              <a:off x="-186" y="3021"/>
              <a:ext cx="286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6" name="Rectangle 265"/>
            <p:cNvSpPr>
              <a:spLocks noChangeArrowheads="1"/>
            </p:cNvSpPr>
            <p:nvPr/>
          </p:nvSpPr>
          <p:spPr bwMode="auto">
            <a:xfrm>
              <a:off x="2623" y="2829"/>
              <a:ext cx="4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157" name="Freeform 266"/>
            <p:cNvSpPr>
              <a:spLocks/>
            </p:cNvSpPr>
            <p:nvPr/>
          </p:nvSpPr>
          <p:spPr bwMode="auto">
            <a:xfrm>
              <a:off x="2651" y="2963"/>
              <a:ext cx="26" cy="105"/>
            </a:xfrm>
            <a:custGeom>
              <a:avLst/>
              <a:gdLst>
                <a:gd name="T0" fmla="*/ 0 w 26"/>
                <a:gd name="T1" fmla="*/ 0 h 105"/>
                <a:gd name="T2" fmla="*/ 26 w 26"/>
                <a:gd name="T3" fmla="*/ 52 h 105"/>
                <a:gd name="T4" fmla="*/ 0 w 26"/>
                <a:gd name="T5" fmla="*/ 105 h 105"/>
                <a:gd name="T6" fmla="*/ 0 w 26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5"/>
                <a:gd name="T14" fmla="*/ 26 w 26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5">
                  <a:moveTo>
                    <a:pt x="0" y="0"/>
                  </a:moveTo>
                  <a:lnTo>
                    <a:pt x="26" y="52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8" name="Line 267"/>
            <p:cNvSpPr>
              <a:spLocks noChangeShapeType="1"/>
            </p:cNvSpPr>
            <p:nvPr/>
          </p:nvSpPr>
          <p:spPr bwMode="auto">
            <a:xfrm flipV="1">
              <a:off x="1241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9" name="Line 268"/>
            <p:cNvSpPr>
              <a:spLocks noChangeShapeType="1"/>
            </p:cNvSpPr>
            <p:nvPr/>
          </p:nvSpPr>
          <p:spPr bwMode="auto">
            <a:xfrm flipV="1">
              <a:off x="1244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0" name="Line 269"/>
            <p:cNvSpPr>
              <a:spLocks noChangeShapeType="1"/>
            </p:cNvSpPr>
            <p:nvPr/>
          </p:nvSpPr>
          <p:spPr bwMode="auto">
            <a:xfrm flipV="1">
              <a:off x="1247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1" name="Line 270"/>
            <p:cNvSpPr>
              <a:spLocks noChangeShapeType="1"/>
            </p:cNvSpPr>
            <p:nvPr/>
          </p:nvSpPr>
          <p:spPr bwMode="auto">
            <a:xfrm flipV="1">
              <a:off x="1249" y="713"/>
              <a:ext cx="1" cy="280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2" name="Rectangle 271"/>
            <p:cNvSpPr>
              <a:spLocks noChangeArrowheads="1"/>
            </p:cNvSpPr>
            <p:nvPr/>
          </p:nvSpPr>
          <p:spPr bwMode="auto">
            <a:xfrm>
              <a:off x="1280" y="701"/>
              <a:ext cx="4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163" name="Freeform 272"/>
            <p:cNvSpPr>
              <a:spLocks/>
            </p:cNvSpPr>
            <p:nvPr/>
          </p:nvSpPr>
          <p:spPr bwMode="auto">
            <a:xfrm>
              <a:off x="1221" y="719"/>
              <a:ext cx="51" cy="52"/>
            </a:xfrm>
            <a:custGeom>
              <a:avLst/>
              <a:gdLst>
                <a:gd name="T0" fmla="*/ 0 w 51"/>
                <a:gd name="T1" fmla="*/ 52 h 52"/>
                <a:gd name="T2" fmla="*/ 26 w 51"/>
                <a:gd name="T3" fmla="*/ 0 h 52"/>
                <a:gd name="T4" fmla="*/ 51 w 51"/>
                <a:gd name="T5" fmla="*/ 52 h 52"/>
                <a:gd name="T6" fmla="*/ 0 w 51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2"/>
                <a:gd name="T14" fmla="*/ 51 w 5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2">
                  <a:moveTo>
                    <a:pt x="0" y="52"/>
                  </a:moveTo>
                  <a:lnTo>
                    <a:pt x="26" y="0"/>
                  </a:lnTo>
                  <a:lnTo>
                    <a:pt x="5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4" name="Rectangle 273"/>
            <p:cNvSpPr>
              <a:spLocks noChangeArrowheads="1"/>
            </p:cNvSpPr>
            <p:nvPr/>
          </p:nvSpPr>
          <p:spPr bwMode="auto">
            <a:xfrm>
              <a:off x="-189" y="713"/>
              <a:ext cx="2871" cy="281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5" name="Line 274"/>
            <p:cNvSpPr>
              <a:spLocks noChangeShapeType="1"/>
            </p:cNvSpPr>
            <p:nvPr/>
          </p:nvSpPr>
          <p:spPr bwMode="auto">
            <a:xfrm>
              <a:off x="52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6" name="Rectangle 275"/>
            <p:cNvSpPr>
              <a:spLocks noChangeArrowheads="1"/>
            </p:cNvSpPr>
            <p:nvPr/>
          </p:nvSpPr>
          <p:spPr bwMode="auto">
            <a:xfrm>
              <a:off x="24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4167" name="Line 276"/>
            <p:cNvSpPr>
              <a:spLocks noChangeShapeType="1"/>
            </p:cNvSpPr>
            <p:nvPr/>
          </p:nvSpPr>
          <p:spPr bwMode="auto">
            <a:xfrm>
              <a:off x="291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8" name="Rectangle 277"/>
            <p:cNvSpPr>
              <a:spLocks noChangeArrowheads="1"/>
            </p:cNvSpPr>
            <p:nvPr/>
          </p:nvSpPr>
          <p:spPr bwMode="auto">
            <a:xfrm>
              <a:off x="263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169" name="Line 278"/>
            <p:cNvSpPr>
              <a:spLocks noChangeShapeType="1"/>
            </p:cNvSpPr>
            <p:nvPr/>
          </p:nvSpPr>
          <p:spPr bwMode="auto">
            <a:xfrm>
              <a:off x="530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70" name="Rectangle 279"/>
            <p:cNvSpPr>
              <a:spLocks noChangeArrowheads="1"/>
            </p:cNvSpPr>
            <p:nvPr/>
          </p:nvSpPr>
          <p:spPr bwMode="auto">
            <a:xfrm>
              <a:off x="502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4171" name="Line 280"/>
            <p:cNvSpPr>
              <a:spLocks noChangeShapeType="1"/>
            </p:cNvSpPr>
            <p:nvPr/>
          </p:nvSpPr>
          <p:spPr bwMode="auto">
            <a:xfrm>
              <a:off x="769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72" name="Rectangle 281"/>
            <p:cNvSpPr>
              <a:spLocks noChangeArrowheads="1"/>
            </p:cNvSpPr>
            <p:nvPr/>
          </p:nvSpPr>
          <p:spPr bwMode="auto">
            <a:xfrm>
              <a:off x="741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173" name="Line 282"/>
            <p:cNvSpPr>
              <a:spLocks noChangeShapeType="1"/>
            </p:cNvSpPr>
            <p:nvPr/>
          </p:nvSpPr>
          <p:spPr bwMode="auto">
            <a:xfrm>
              <a:off x="1008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74" name="Rectangle 283"/>
            <p:cNvSpPr>
              <a:spLocks noChangeArrowheads="1"/>
            </p:cNvSpPr>
            <p:nvPr/>
          </p:nvSpPr>
          <p:spPr bwMode="auto">
            <a:xfrm>
              <a:off x="980" y="3056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4175" name="Rectangle 284"/>
            <p:cNvSpPr>
              <a:spLocks noChangeArrowheads="1"/>
            </p:cNvSpPr>
            <p:nvPr/>
          </p:nvSpPr>
          <p:spPr bwMode="auto">
            <a:xfrm>
              <a:off x="1258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4176" name="Line 285"/>
            <p:cNvSpPr>
              <a:spLocks noChangeShapeType="1"/>
            </p:cNvSpPr>
            <p:nvPr/>
          </p:nvSpPr>
          <p:spPr bwMode="auto">
            <a:xfrm>
              <a:off x="1485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77" name="Rectangle 286"/>
            <p:cNvSpPr>
              <a:spLocks noChangeArrowheads="1"/>
            </p:cNvSpPr>
            <p:nvPr/>
          </p:nvSpPr>
          <p:spPr bwMode="auto">
            <a:xfrm>
              <a:off x="1488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4178" name="Line 287"/>
            <p:cNvSpPr>
              <a:spLocks noChangeShapeType="1"/>
            </p:cNvSpPr>
            <p:nvPr/>
          </p:nvSpPr>
          <p:spPr bwMode="auto">
            <a:xfrm>
              <a:off x="1724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79" name="Rectangle 288"/>
            <p:cNvSpPr>
              <a:spLocks noChangeArrowheads="1"/>
            </p:cNvSpPr>
            <p:nvPr/>
          </p:nvSpPr>
          <p:spPr bwMode="auto">
            <a:xfrm>
              <a:off x="1727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180" name="Line 289"/>
            <p:cNvSpPr>
              <a:spLocks noChangeShapeType="1"/>
            </p:cNvSpPr>
            <p:nvPr/>
          </p:nvSpPr>
          <p:spPr bwMode="auto">
            <a:xfrm>
              <a:off x="1963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81" name="Rectangle 290"/>
            <p:cNvSpPr>
              <a:spLocks noChangeArrowheads="1"/>
            </p:cNvSpPr>
            <p:nvPr/>
          </p:nvSpPr>
          <p:spPr bwMode="auto">
            <a:xfrm>
              <a:off x="1966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4182" name="Line 291"/>
            <p:cNvSpPr>
              <a:spLocks noChangeShapeType="1"/>
            </p:cNvSpPr>
            <p:nvPr/>
          </p:nvSpPr>
          <p:spPr bwMode="auto">
            <a:xfrm>
              <a:off x="2202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83" name="Rectangle 292"/>
            <p:cNvSpPr>
              <a:spLocks noChangeArrowheads="1"/>
            </p:cNvSpPr>
            <p:nvPr/>
          </p:nvSpPr>
          <p:spPr bwMode="auto">
            <a:xfrm>
              <a:off x="2205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184" name="Line 293"/>
            <p:cNvSpPr>
              <a:spLocks noChangeShapeType="1"/>
            </p:cNvSpPr>
            <p:nvPr/>
          </p:nvSpPr>
          <p:spPr bwMode="auto">
            <a:xfrm>
              <a:off x="2441" y="2980"/>
              <a:ext cx="1" cy="7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85" name="Rectangle 294"/>
            <p:cNvSpPr>
              <a:spLocks noChangeArrowheads="1"/>
            </p:cNvSpPr>
            <p:nvPr/>
          </p:nvSpPr>
          <p:spPr bwMode="auto">
            <a:xfrm>
              <a:off x="2443" y="3056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4186" name="Rectangle 295"/>
            <p:cNvSpPr>
              <a:spLocks noChangeArrowheads="1"/>
            </p:cNvSpPr>
            <p:nvPr/>
          </p:nvSpPr>
          <p:spPr bwMode="auto">
            <a:xfrm>
              <a:off x="1171" y="3208"/>
              <a:ext cx="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4187" name="Line 296"/>
            <p:cNvSpPr>
              <a:spLocks noChangeShapeType="1"/>
            </p:cNvSpPr>
            <p:nvPr/>
          </p:nvSpPr>
          <p:spPr bwMode="auto">
            <a:xfrm>
              <a:off x="1230" y="326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88" name="Rectangle 297"/>
            <p:cNvSpPr>
              <a:spLocks noChangeArrowheads="1"/>
            </p:cNvSpPr>
            <p:nvPr/>
          </p:nvSpPr>
          <p:spPr bwMode="auto">
            <a:xfrm>
              <a:off x="1199" y="2701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4189" name="Line 298"/>
            <p:cNvSpPr>
              <a:spLocks noChangeShapeType="1"/>
            </p:cNvSpPr>
            <p:nvPr/>
          </p:nvSpPr>
          <p:spPr bwMode="auto">
            <a:xfrm>
              <a:off x="1230" y="2759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0" name="Rectangle 299"/>
            <p:cNvSpPr>
              <a:spLocks noChangeArrowheads="1"/>
            </p:cNvSpPr>
            <p:nvPr/>
          </p:nvSpPr>
          <p:spPr bwMode="auto">
            <a:xfrm>
              <a:off x="1199" y="2444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191" name="Line 300"/>
            <p:cNvSpPr>
              <a:spLocks noChangeShapeType="1"/>
            </p:cNvSpPr>
            <p:nvPr/>
          </p:nvSpPr>
          <p:spPr bwMode="auto">
            <a:xfrm>
              <a:off x="1230" y="250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2" name="Rectangle 301"/>
            <p:cNvSpPr>
              <a:spLocks noChangeArrowheads="1"/>
            </p:cNvSpPr>
            <p:nvPr/>
          </p:nvSpPr>
          <p:spPr bwMode="auto">
            <a:xfrm>
              <a:off x="1199" y="2188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4193" name="Line 302"/>
            <p:cNvSpPr>
              <a:spLocks noChangeShapeType="1"/>
            </p:cNvSpPr>
            <p:nvPr/>
          </p:nvSpPr>
          <p:spPr bwMode="auto">
            <a:xfrm>
              <a:off x="1230" y="224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4" name="Rectangle 303"/>
            <p:cNvSpPr>
              <a:spLocks noChangeArrowheads="1"/>
            </p:cNvSpPr>
            <p:nvPr/>
          </p:nvSpPr>
          <p:spPr bwMode="auto">
            <a:xfrm>
              <a:off x="1199" y="1937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195" name="Line 304"/>
            <p:cNvSpPr>
              <a:spLocks noChangeShapeType="1"/>
            </p:cNvSpPr>
            <p:nvPr/>
          </p:nvSpPr>
          <p:spPr bwMode="auto">
            <a:xfrm>
              <a:off x="1230" y="1995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6" name="Rectangle 305"/>
            <p:cNvSpPr>
              <a:spLocks noChangeArrowheads="1"/>
            </p:cNvSpPr>
            <p:nvPr/>
          </p:nvSpPr>
          <p:spPr bwMode="auto">
            <a:xfrm>
              <a:off x="1199" y="1680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4197" name="Line 306"/>
            <p:cNvSpPr>
              <a:spLocks noChangeShapeType="1"/>
            </p:cNvSpPr>
            <p:nvPr/>
          </p:nvSpPr>
          <p:spPr bwMode="auto">
            <a:xfrm>
              <a:off x="1230" y="1739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8" name="Rectangle 307"/>
            <p:cNvSpPr>
              <a:spLocks noChangeArrowheads="1"/>
            </p:cNvSpPr>
            <p:nvPr/>
          </p:nvSpPr>
          <p:spPr bwMode="auto">
            <a:xfrm>
              <a:off x="1199" y="1424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199" name="Line 308"/>
            <p:cNvSpPr>
              <a:spLocks noChangeShapeType="1"/>
            </p:cNvSpPr>
            <p:nvPr/>
          </p:nvSpPr>
          <p:spPr bwMode="auto">
            <a:xfrm>
              <a:off x="1230" y="148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" name="Rectangle 309"/>
            <p:cNvSpPr>
              <a:spLocks noChangeArrowheads="1"/>
            </p:cNvSpPr>
            <p:nvPr/>
          </p:nvSpPr>
          <p:spPr bwMode="auto">
            <a:xfrm>
              <a:off x="1199" y="1167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4201" name="Line 310"/>
            <p:cNvSpPr>
              <a:spLocks noChangeShapeType="1"/>
            </p:cNvSpPr>
            <p:nvPr/>
          </p:nvSpPr>
          <p:spPr bwMode="auto">
            <a:xfrm>
              <a:off x="1230" y="122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" name="Rectangle 311"/>
            <p:cNvSpPr>
              <a:spLocks noChangeArrowheads="1"/>
            </p:cNvSpPr>
            <p:nvPr/>
          </p:nvSpPr>
          <p:spPr bwMode="auto">
            <a:xfrm>
              <a:off x="1199" y="917"/>
              <a:ext cx="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4203" name="Line 312"/>
            <p:cNvSpPr>
              <a:spLocks noChangeShapeType="1"/>
            </p:cNvSpPr>
            <p:nvPr/>
          </p:nvSpPr>
          <p:spPr bwMode="auto">
            <a:xfrm>
              <a:off x="1230" y="975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" name="Rectangle 313"/>
            <p:cNvSpPr>
              <a:spLocks noChangeArrowheads="1"/>
            </p:cNvSpPr>
            <p:nvPr/>
          </p:nvSpPr>
          <p:spPr bwMode="auto">
            <a:xfrm>
              <a:off x="-189" y="713"/>
              <a:ext cx="2871" cy="281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10" name="Freeform 135"/>
          <p:cNvSpPr>
            <a:spLocks/>
          </p:cNvSpPr>
          <p:nvPr/>
        </p:nvSpPr>
        <p:spPr bwMode="auto">
          <a:xfrm>
            <a:off x="5610225" y="2460625"/>
            <a:ext cx="1422400" cy="2114550"/>
          </a:xfrm>
          <a:custGeom>
            <a:avLst/>
            <a:gdLst>
              <a:gd name="T0" fmla="*/ 2147483647 w 320"/>
              <a:gd name="T1" fmla="*/ 2147483647 h 330"/>
              <a:gd name="T2" fmla="*/ 2147483647 w 320"/>
              <a:gd name="T3" fmla="*/ 2147483647 h 330"/>
              <a:gd name="T4" fmla="*/ 2147483647 w 320"/>
              <a:gd name="T5" fmla="*/ 2147483647 h 330"/>
              <a:gd name="T6" fmla="*/ 2147483647 w 320"/>
              <a:gd name="T7" fmla="*/ 2147483647 h 330"/>
              <a:gd name="T8" fmla="*/ 2147483647 w 320"/>
              <a:gd name="T9" fmla="*/ 2147483647 h 330"/>
              <a:gd name="T10" fmla="*/ 2147483647 w 320"/>
              <a:gd name="T11" fmla="*/ 2147483647 h 330"/>
              <a:gd name="T12" fmla="*/ 2147483647 w 320"/>
              <a:gd name="T13" fmla="*/ 2147483647 h 330"/>
              <a:gd name="T14" fmla="*/ 2147483647 w 320"/>
              <a:gd name="T15" fmla="*/ 2147483647 h 330"/>
              <a:gd name="T16" fmla="*/ 2147483647 w 320"/>
              <a:gd name="T17" fmla="*/ 2147483647 h 330"/>
              <a:gd name="T18" fmla="*/ 2147483647 w 320"/>
              <a:gd name="T19" fmla="*/ 2147483647 h 330"/>
              <a:gd name="T20" fmla="*/ 2147483647 w 320"/>
              <a:gd name="T21" fmla="*/ 2147483647 h 330"/>
              <a:gd name="T22" fmla="*/ 2147483647 w 320"/>
              <a:gd name="T23" fmla="*/ 2147483647 h 330"/>
              <a:gd name="T24" fmla="*/ 2147483647 w 320"/>
              <a:gd name="T25" fmla="*/ 2147483647 h 330"/>
              <a:gd name="T26" fmla="*/ 2147483647 w 320"/>
              <a:gd name="T27" fmla="*/ 2147483647 h 330"/>
              <a:gd name="T28" fmla="*/ 2147483647 w 320"/>
              <a:gd name="T29" fmla="*/ 2147483647 h 330"/>
              <a:gd name="T30" fmla="*/ 2147483647 w 320"/>
              <a:gd name="T31" fmla="*/ 2147483647 h 330"/>
              <a:gd name="T32" fmla="*/ 2147483647 w 320"/>
              <a:gd name="T33" fmla="*/ 2147483647 h 330"/>
              <a:gd name="T34" fmla="*/ 2147483647 w 320"/>
              <a:gd name="T35" fmla="*/ 2147483647 h 330"/>
              <a:gd name="T36" fmla="*/ 2147483647 w 320"/>
              <a:gd name="T37" fmla="*/ 2147483647 h 330"/>
              <a:gd name="T38" fmla="*/ 2147483647 w 320"/>
              <a:gd name="T39" fmla="*/ 2147483647 h 330"/>
              <a:gd name="T40" fmla="*/ 2147483647 w 320"/>
              <a:gd name="T41" fmla="*/ 2147483647 h 330"/>
              <a:gd name="T42" fmla="*/ 2147483647 w 320"/>
              <a:gd name="T43" fmla="*/ 2147483647 h 330"/>
              <a:gd name="T44" fmla="*/ 2147483647 w 320"/>
              <a:gd name="T45" fmla="*/ 2147483647 h 330"/>
              <a:gd name="T46" fmla="*/ 2147483647 w 320"/>
              <a:gd name="T47" fmla="*/ 2147483647 h 330"/>
              <a:gd name="T48" fmla="*/ 2147483647 w 320"/>
              <a:gd name="T49" fmla="*/ 2147483647 h 330"/>
              <a:gd name="T50" fmla="*/ 2147483647 w 320"/>
              <a:gd name="T51" fmla="*/ 2147483647 h 330"/>
              <a:gd name="T52" fmla="*/ 2147483647 w 320"/>
              <a:gd name="T53" fmla="*/ 2147483647 h 330"/>
              <a:gd name="T54" fmla="*/ 2147483647 w 320"/>
              <a:gd name="T55" fmla="*/ 2147483647 h 330"/>
              <a:gd name="T56" fmla="*/ 2147483647 w 320"/>
              <a:gd name="T57" fmla="*/ 2147483647 h 330"/>
              <a:gd name="T58" fmla="*/ 2147483647 w 320"/>
              <a:gd name="T59" fmla="*/ 2147483647 h 330"/>
              <a:gd name="T60" fmla="*/ 2147483647 w 320"/>
              <a:gd name="T61" fmla="*/ 2147483647 h 330"/>
              <a:gd name="T62" fmla="*/ 2147483647 w 320"/>
              <a:gd name="T63" fmla="*/ 2147483647 h 330"/>
              <a:gd name="T64" fmla="*/ 2147483647 w 320"/>
              <a:gd name="T65" fmla="*/ 2147483647 h 330"/>
              <a:gd name="T66" fmla="*/ 2147483647 w 320"/>
              <a:gd name="T67" fmla="*/ 2147483647 h 330"/>
              <a:gd name="T68" fmla="*/ 2147483647 w 320"/>
              <a:gd name="T69" fmla="*/ 2147483647 h 330"/>
              <a:gd name="T70" fmla="*/ 2147483647 w 320"/>
              <a:gd name="T71" fmla="*/ 2147483647 h 330"/>
              <a:gd name="T72" fmla="*/ 2147483647 w 320"/>
              <a:gd name="T73" fmla="*/ 2147483647 h 330"/>
              <a:gd name="T74" fmla="*/ 2147483647 w 320"/>
              <a:gd name="T75" fmla="*/ 2147483647 h 330"/>
              <a:gd name="T76" fmla="*/ 2147483647 w 320"/>
              <a:gd name="T77" fmla="*/ 2147483647 h 330"/>
              <a:gd name="T78" fmla="*/ 2147483647 w 320"/>
              <a:gd name="T79" fmla="*/ 2147483647 h 330"/>
              <a:gd name="T80" fmla="*/ 2147483647 w 320"/>
              <a:gd name="T81" fmla="*/ 2147483647 h 330"/>
              <a:gd name="T82" fmla="*/ 2147483647 w 320"/>
              <a:gd name="T83" fmla="*/ 2147483647 h 330"/>
              <a:gd name="T84" fmla="*/ 2147483647 w 320"/>
              <a:gd name="T85" fmla="*/ 2147483647 h 330"/>
              <a:gd name="T86" fmla="*/ 2147483647 w 320"/>
              <a:gd name="T87" fmla="*/ 2147483647 h 330"/>
              <a:gd name="T88" fmla="*/ 2147483647 w 320"/>
              <a:gd name="T89" fmla="*/ 2147483647 h 330"/>
              <a:gd name="T90" fmla="*/ 2147483647 w 320"/>
              <a:gd name="T91" fmla="*/ 2147483647 h 330"/>
              <a:gd name="T92" fmla="*/ 2147483647 w 320"/>
              <a:gd name="T93" fmla="*/ 2147483647 h 330"/>
              <a:gd name="T94" fmla="*/ 2147483647 w 320"/>
              <a:gd name="T95" fmla="*/ 2147483647 h 330"/>
              <a:gd name="T96" fmla="*/ 2147483647 w 320"/>
              <a:gd name="T97" fmla="*/ 2147483647 h 330"/>
              <a:gd name="T98" fmla="*/ 2147483647 w 320"/>
              <a:gd name="T99" fmla="*/ 2147483647 h 330"/>
              <a:gd name="T100" fmla="*/ 2147483647 w 320"/>
              <a:gd name="T101" fmla="*/ 2147483647 h 330"/>
              <a:gd name="T102" fmla="*/ 2147483647 w 320"/>
              <a:gd name="T103" fmla="*/ 2147483647 h 330"/>
              <a:gd name="T104" fmla="*/ 2147483647 w 320"/>
              <a:gd name="T105" fmla="*/ 2147483647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1" name="TextBox 200"/>
          <p:cNvSpPr txBox="1">
            <a:spLocks noChangeArrowheads="1"/>
          </p:cNvSpPr>
          <p:nvPr/>
        </p:nvSpPr>
        <p:spPr bwMode="auto">
          <a:xfrm>
            <a:off x="0" y="6611938"/>
            <a:ext cx="4022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000"/>
              <a:t>© Copyright All Rights Reserved Homework Depot </a:t>
            </a:r>
            <a:r>
              <a:rPr lang="en-CA" sz="1000">
                <a:hlinkClick r:id="rId11"/>
              </a:rPr>
              <a:t>www.BCMath.ca</a:t>
            </a:r>
            <a:r>
              <a:rPr lang="en-CA" sz="1000"/>
              <a:t> </a:t>
            </a:r>
          </a:p>
        </p:txBody>
      </p:sp>
      <p:graphicFrame>
        <p:nvGraphicFramePr>
          <p:cNvPr id="201" name="Object 7">
            <a:extLst>
              <a:ext uri="{FF2B5EF4-FFF2-40B4-BE49-F238E27FC236}">
                <a16:creationId xmlns:a16="http://schemas.microsoft.com/office/drawing/2014/main" id="{6842B803-2C22-4C85-9B34-C71D5840D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226017"/>
              </p:ext>
            </p:extLst>
          </p:nvPr>
        </p:nvGraphicFramePr>
        <p:xfrm>
          <a:off x="4699684" y="5815623"/>
          <a:ext cx="10493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80" imgH="203040" progId="Equation.DSMT4">
                  <p:embed/>
                </p:oleObj>
              </mc:Choice>
              <mc:Fallback>
                <p:oleObj name="Equation" r:id="rId12" imgW="380880" imgH="203040" progId="Equation.DSMT4">
                  <p:embed/>
                  <p:pic>
                    <p:nvPicPr>
                      <p:cNvPr id="201" name="Object 7">
                        <a:extLst>
                          <a:ext uri="{FF2B5EF4-FFF2-40B4-BE49-F238E27FC236}">
                            <a16:creationId xmlns:a16="http://schemas.microsoft.com/office/drawing/2014/main" id="{6842B803-2C22-4C85-9B34-C71D5840D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684" y="5815623"/>
                        <a:ext cx="1049338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202" grpId="0" animBg="1"/>
      <p:bldP spid="4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36854" cy="418058"/>
          </a:xfrm>
        </p:spPr>
        <p:txBody>
          <a:bodyPr>
            <a:normAutofit fontScale="90000"/>
          </a:bodyPr>
          <a:lstStyle/>
          <a:p>
            <a:r>
              <a:rPr lang="en-CA" dirty="0"/>
              <a:t>IV) Summary for Constants “P” and “Q”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424936" cy="1008112"/>
          </a:xfrm>
        </p:spPr>
        <p:txBody>
          <a:bodyPr>
            <a:normAutofit/>
          </a:bodyPr>
          <a:lstStyle/>
          <a:p>
            <a:r>
              <a:rPr lang="en-CA" dirty="0"/>
              <a:t>The constant “p” affects the graph horizontally</a:t>
            </a:r>
          </a:p>
          <a:p>
            <a:r>
              <a:rPr lang="en-CA" dirty="0"/>
              <a:t>When </a:t>
            </a:r>
            <a:r>
              <a:rPr lang="en-CA" i="1" dirty="0"/>
              <a:t>p=0</a:t>
            </a:r>
            <a:r>
              <a:rPr lang="en-CA" dirty="0"/>
              <a:t>, the graph is centered on the Y-axis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79512" y="1654982"/>
            <a:ext cx="1944216" cy="1788360"/>
            <a:chOff x="1292" y="703"/>
            <a:chExt cx="3418" cy="314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92" y="709"/>
              <a:ext cx="3418" cy="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172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72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14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15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2573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257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342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342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385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85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4277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428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297" y="343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297" y="344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297" y="304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297" y="305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297" y="265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297" y="266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297" y="188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297" y="189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297" y="149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297" y="150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297" y="110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297" y="111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1297" y="2263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297" y="226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297" y="227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297" y="2281"/>
              <a:ext cx="341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654" y="208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680" y="2221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299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299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3001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V="1">
              <a:off x="3004" y="715"/>
              <a:ext cx="0" cy="3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031" y="70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978" y="721"/>
              <a:ext cx="46" cy="54"/>
            </a:xfrm>
            <a:custGeom>
              <a:avLst/>
              <a:gdLst>
                <a:gd name="T0" fmla="*/ 0 w 46"/>
                <a:gd name="T1" fmla="*/ 54 h 54"/>
                <a:gd name="T2" fmla="*/ 23 w 46"/>
                <a:gd name="T3" fmla="*/ 0 h 54"/>
                <a:gd name="T4" fmla="*/ 46 w 46"/>
                <a:gd name="T5" fmla="*/ 54 h 54"/>
                <a:gd name="T6" fmla="*/ 0 w 4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4">
                  <a:moveTo>
                    <a:pt x="0" y="54"/>
                  </a:moveTo>
                  <a:lnTo>
                    <a:pt x="23" y="0"/>
                  </a:lnTo>
                  <a:lnTo>
                    <a:pt x="4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3011" y="2317"/>
              <a:ext cx="5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34" name="Group 45"/>
          <p:cNvGrpSpPr/>
          <p:nvPr/>
        </p:nvGrpSpPr>
        <p:grpSpPr>
          <a:xfrm>
            <a:off x="666419" y="1680579"/>
            <a:ext cx="970402" cy="862325"/>
            <a:chOff x="3100388" y="1106488"/>
            <a:chExt cx="3327400" cy="3743325"/>
          </a:xfrm>
        </p:grpSpPr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94470"/>
              </p:ext>
            </p:extLst>
          </p:nvPr>
        </p:nvGraphicFramePr>
        <p:xfrm>
          <a:off x="184323" y="3429000"/>
          <a:ext cx="1219325" cy="42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200" imgH="508000" progId="Equation.DSMT4">
                  <p:embed/>
                </p:oleObj>
              </mc:Choice>
              <mc:Fallback>
                <p:oleObj name="Equation" r:id="rId3" imgW="1473200" imgH="50800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23" y="3429000"/>
                        <a:ext cx="1219325" cy="420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70950"/>
              </p:ext>
            </p:extLst>
          </p:nvPr>
        </p:nvGraphicFramePr>
        <p:xfrm>
          <a:off x="314057" y="2631586"/>
          <a:ext cx="680688" cy="35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0100" imgH="419100" progId="Equation.DSMT4">
                  <p:embed/>
                </p:oleObj>
              </mc:Choice>
              <mc:Fallback>
                <p:oleObj name="Equation" r:id="rId5" imgW="800100" imgH="41910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57" y="2631586"/>
                        <a:ext cx="680688" cy="357274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" name="Group 5"/>
          <p:cNvGrpSpPr>
            <a:grpSpLocks noChangeAspect="1"/>
          </p:cNvGrpSpPr>
          <p:nvPr/>
        </p:nvGrpSpPr>
        <p:grpSpPr bwMode="auto">
          <a:xfrm>
            <a:off x="2339752" y="1675739"/>
            <a:ext cx="1944216" cy="1788360"/>
            <a:chOff x="1292" y="703"/>
            <a:chExt cx="3418" cy="3144"/>
          </a:xfrm>
        </p:grpSpPr>
        <p:sp>
          <p:nvSpPr>
            <p:cNvPr id="5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92" y="709"/>
              <a:ext cx="3418" cy="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 flipV="1">
              <a:off x="172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 flipV="1">
              <a:off x="172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214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Line 10"/>
            <p:cNvSpPr>
              <a:spLocks noChangeShapeType="1"/>
            </p:cNvSpPr>
            <p:nvPr/>
          </p:nvSpPr>
          <p:spPr bwMode="auto">
            <a:xfrm flipV="1">
              <a:off x="215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Line 11"/>
            <p:cNvSpPr>
              <a:spLocks noChangeShapeType="1"/>
            </p:cNvSpPr>
            <p:nvPr/>
          </p:nvSpPr>
          <p:spPr bwMode="auto">
            <a:xfrm flipV="1">
              <a:off x="2573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Line 12"/>
            <p:cNvSpPr>
              <a:spLocks noChangeShapeType="1"/>
            </p:cNvSpPr>
            <p:nvPr/>
          </p:nvSpPr>
          <p:spPr bwMode="auto">
            <a:xfrm flipV="1">
              <a:off x="257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 flipV="1">
              <a:off x="342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Line 14"/>
            <p:cNvSpPr>
              <a:spLocks noChangeShapeType="1"/>
            </p:cNvSpPr>
            <p:nvPr/>
          </p:nvSpPr>
          <p:spPr bwMode="auto">
            <a:xfrm flipV="1">
              <a:off x="342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Line 15"/>
            <p:cNvSpPr>
              <a:spLocks noChangeShapeType="1"/>
            </p:cNvSpPr>
            <p:nvPr/>
          </p:nvSpPr>
          <p:spPr bwMode="auto">
            <a:xfrm flipV="1">
              <a:off x="385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Line 16"/>
            <p:cNvSpPr>
              <a:spLocks noChangeShapeType="1"/>
            </p:cNvSpPr>
            <p:nvPr/>
          </p:nvSpPr>
          <p:spPr bwMode="auto">
            <a:xfrm flipV="1">
              <a:off x="385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 flipV="1">
              <a:off x="4277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 flipV="1">
              <a:off x="428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auto">
            <a:xfrm>
              <a:off x="1297" y="343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>
              <a:off x="1297" y="344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1297" y="304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auto">
            <a:xfrm>
              <a:off x="1297" y="305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>
              <a:off x="1297" y="265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Line 24"/>
            <p:cNvSpPr>
              <a:spLocks noChangeShapeType="1"/>
            </p:cNvSpPr>
            <p:nvPr/>
          </p:nvSpPr>
          <p:spPr bwMode="auto">
            <a:xfrm>
              <a:off x="1297" y="266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1297" y="188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>
              <a:off x="1297" y="189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1297" y="149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1297" y="150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Line 29"/>
            <p:cNvSpPr>
              <a:spLocks noChangeShapeType="1"/>
            </p:cNvSpPr>
            <p:nvPr/>
          </p:nvSpPr>
          <p:spPr bwMode="auto">
            <a:xfrm>
              <a:off x="1297" y="110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>
              <a:off x="1297" y="111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>
              <a:off x="1297" y="2263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Line 32"/>
            <p:cNvSpPr>
              <a:spLocks noChangeShapeType="1"/>
            </p:cNvSpPr>
            <p:nvPr/>
          </p:nvSpPr>
          <p:spPr bwMode="auto">
            <a:xfrm>
              <a:off x="1297" y="226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>
              <a:off x="1297" y="227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Line 34"/>
            <p:cNvSpPr>
              <a:spLocks noChangeShapeType="1"/>
            </p:cNvSpPr>
            <p:nvPr/>
          </p:nvSpPr>
          <p:spPr bwMode="auto">
            <a:xfrm>
              <a:off x="1297" y="2281"/>
              <a:ext cx="341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Rectangle 35"/>
            <p:cNvSpPr>
              <a:spLocks noChangeArrowheads="1"/>
            </p:cNvSpPr>
            <p:nvPr/>
          </p:nvSpPr>
          <p:spPr bwMode="auto">
            <a:xfrm>
              <a:off x="4654" y="208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4680" y="2221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Line 37"/>
            <p:cNvSpPr>
              <a:spLocks noChangeShapeType="1"/>
            </p:cNvSpPr>
            <p:nvPr/>
          </p:nvSpPr>
          <p:spPr bwMode="auto">
            <a:xfrm flipV="1">
              <a:off x="299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 flipV="1">
              <a:off x="299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Line 39"/>
            <p:cNvSpPr>
              <a:spLocks noChangeShapeType="1"/>
            </p:cNvSpPr>
            <p:nvPr/>
          </p:nvSpPr>
          <p:spPr bwMode="auto">
            <a:xfrm flipV="1">
              <a:off x="3001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Line 40"/>
            <p:cNvSpPr>
              <a:spLocks noChangeShapeType="1"/>
            </p:cNvSpPr>
            <p:nvPr/>
          </p:nvSpPr>
          <p:spPr bwMode="auto">
            <a:xfrm flipV="1">
              <a:off x="3004" y="715"/>
              <a:ext cx="0" cy="3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Rectangle 41"/>
            <p:cNvSpPr>
              <a:spLocks noChangeArrowheads="1"/>
            </p:cNvSpPr>
            <p:nvPr/>
          </p:nvSpPr>
          <p:spPr bwMode="auto">
            <a:xfrm>
              <a:off x="3031" y="70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2978" y="721"/>
              <a:ext cx="46" cy="54"/>
            </a:xfrm>
            <a:custGeom>
              <a:avLst/>
              <a:gdLst>
                <a:gd name="T0" fmla="*/ 0 w 46"/>
                <a:gd name="T1" fmla="*/ 54 h 54"/>
                <a:gd name="T2" fmla="*/ 23 w 46"/>
                <a:gd name="T3" fmla="*/ 0 h 54"/>
                <a:gd name="T4" fmla="*/ 46 w 46"/>
                <a:gd name="T5" fmla="*/ 54 h 54"/>
                <a:gd name="T6" fmla="*/ 0 w 4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4">
                  <a:moveTo>
                    <a:pt x="0" y="54"/>
                  </a:moveTo>
                  <a:lnTo>
                    <a:pt x="23" y="0"/>
                  </a:lnTo>
                  <a:lnTo>
                    <a:pt x="4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Rectangle 43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Rectangle 44"/>
            <p:cNvSpPr>
              <a:spLocks noChangeArrowheads="1"/>
            </p:cNvSpPr>
            <p:nvPr/>
          </p:nvSpPr>
          <p:spPr bwMode="auto">
            <a:xfrm>
              <a:off x="3011" y="2317"/>
              <a:ext cx="5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47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36" name="Group 94"/>
          <p:cNvGrpSpPr/>
          <p:nvPr/>
        </p:nvGrpSpPr>
        <p:grpSpPr>
          <a:xfrm>
            <a:off x="2826229" y="1727930"/>
            <a:ext cx="970402" cy="862325"/>
            <a:chOff x="3100388" y="1106488"/>
            <a:chExt cx="3327400" cy="3743325"/>
          </a:xfrm>
        </p:grpSpPr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48" name="Group 5"/>
          <p:cNvGrpSpPr>
            <a:grpSpLocks noChangeAspect="1"/>
          </p:cNvGrpSpPr>
          <p:nvPr/>
        </p:nvGrpSpPr>
        <p:grpSpPr bwMode="auto">
          <a:xfrm>
            <a:off x="5724128" y="1641330"/>
            <a:ext cx="1944216" cy="1788360"/>
            <a:chOff x="1292" y="703"/>
            <a:chExt cx="3418" cy="3144"/>
          </a:xfrm>
        </p:grpSpPr>
        <p:sp>
          <p:nvSpPr>
            <p:cNvPr id="9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92" y="709"/>
              <a:ext cx="3418" cy="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Rectangle 6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Line 7"/>
            <p:cNvSpPr>
              <a:spLocks noChangeShapeType="1"/>
            </p:cNvSpPr>
            <p:nvPr/>
          </p:nvSpPr>
          <p:spPr bwMode="auto">
            <a:xfrm flipV="1">
              <a:off x="172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 flipV="1">
              <a:off x="172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Line 9"/>
            <p:cNvSpPr>
              <a:spLocks noChangeShapeType="1"/>
            </p:cNvSpPr>
            <p:nvPr/>
          </p:nvSpPr>
          <p:spPr bwMode="auto">
            <a:xfrm flipV="1">
              <a:off x="214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 flipV="1">
              <a:off x="215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 flipV="1">
              <a:off x="2573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Line 12"/>
            <p:cNvSpPr>
              <a:spLocks noChangeShapeType="1"/>
            </p:cNvSpPr>
            <p:nvPr/>
          </p:nvSpPr>
          <p:spPr bwMode="auto">
            <a:xfrm flipV="1">
              <a:off x="257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Line 13"/>
            <p:cNvSpPr>
              <a:spLocks noChangeShapeType="1"/>
            </p:cNvSpPr>
            <p:nvPr/>
          </p:nvSpPr>
          <p:spPr bwMode="auto">
            <a:xfrm flipV="1">
              <a:off x="342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Line 14"/>
            <p:cNvSpPr>
              <a:spLocks noChangeShapeType="1"/>
            </p:cNvSpPr>
            <p:nvPr/>
          </p:nvSpPr>
          <p:spPr bwMode="auto">
            <a:xfrm flipV="1">
              <a:off x="342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 flipV="1">
              <a:off x="385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flipV="1">
              <a:off x="385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Line 17"/>
            <p:cNvSpPr>
              <a:spLocks noChangeShapeType="1"/>
            </p:cNvSpPr>
            <p:nvPr/>
          </p:nvSpPr>
          <p:spPr bwMode="auto">
            <a:xfrm flipV="1">
              <a:off x="4277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Line 18"/>
            <p:cNvSpPr>
              <a:spLocks noChangeShapeType="1"/>
            </p:cNvSpPr>
            <p:nvPr/>
          </p:nvSpPr>
          <p:spPr bwMode="auto">
            <a:xfrm flipV="1">
              <a:off x="428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Line 19"/>
            <p:cNvSpPr>
              <a:spLocks noChangeShapeType="1"/>
            </p:cNvSpPr>
            <p:nvPr/>
          </p:nvSpPr>
          <p:spPr bwMode="auto">
            <a:xfrm>
              <a:off x="1297" y="343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Line 20"/>
            <p:cNvSpPr>
              <a:spLocks noChangeShapeType="1"/>
            </p:cNvSpPr>
            <p:nvPr/>
          </p:nvSpPr>
          <p:spPr bwMode="auto">
            <a:xfrm>
              <a:off x="1297" y="344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Line 21"/>
            <p:cNvSpPr>
              <a:spLocks noChangeShapeType="1"/>
            </p:cNvSpPr>
            <p:nvPr/>
          </p:nvSpPr>
          <p:spPr bwMode="auto">
            <a:xfrm>
              <a:off x="1297" y="304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Line 22"/>
            <p:cNvSpPr>
              <a:spLocks noChangeShapeType="1"/>
            </p:cNvSpPr>
            <p:nvPr/>
          </p:nvSpPr>
          <p:spPr bwMode="auto">
            <a:xfrm>
              <a:off x="1297" y="305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Line 23"/>
            <p:cNvSpPr>
              <a:spLocks noChangeShapeType="1"/>
            </p:cNvSpPr>
            <p:nvPr/>
          </p:nvSpPr>
          <p:spPr bwMode="auto">
            <a:xfrm>
              <a:off x="1297" y="265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Line 24"/>
            <p:cNvSpPr>
              <a:spLocks noChangeShapeType="1"/>
            </p:cNvSpPr>
            <p:nvPr/>
          </p:nvSpPr>
          <p:spPr bwMode="auto">
            <a:xfrm>
              <a:off x="1297" y="266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Line 25"/>
            <p:cNvSpPr>
              <a:spLocks noChangeShapeType="1"/>
            </p:cNvSpPr>
            <p:nvPr/>
          </p:nvSpPr>
          <p:spPr bwMode="auto">
            <a:xfrm>
              <a:off x="1297" y="188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Line 26"/>
            <p:cNvSpPr>
              <a:spLocks noChangeShapeType="1"/>
            </p:cNvSpPr>
            <p:nvPr/>
          </p:nvSpPr>
          <p:spPr bwMode="auto">
            <a:xfrm>
              <a:off x="1297" y="189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Line 27"/>
            <p:cNvSpPr>
              <a:spLocks noChangeShapeType="1"/>
            </p:cNvSpPr>
            <p:nvPr/>
          </p:nvSpPr>
          <p:spPr bwMode="auto">
            <a:xfrm>
              <a:off x="1297" y="149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Line 28"/>
            <p:cNvSpPr>
              <a:spLocks noChangeShapeType="1"/>
            </p:cNvSpPr>
            <p:nvPr/>
          </p:nvSpPr>
          <p:spPr bwMode="auto">
            <a:xfrm>
              <a:off x="1297" y="150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Line 29"/>
            <p:cNvSpPr>
              <a:spLocks noChangeShapeType="1"/>
            </p:cNvSpPr>
            <p:nvPr/>
          </p:nvSpPr>
          <p:spPr bwMode="auto">
            <a:xfrm>
              <a:off x="1297" y="110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Line 30"/>
            <p:cNvSpPr>
              <a:spLocks noChangeShapeType="1"/>
            </p:cNvSpPr>
            <p:nvPr/>
          </p:nvSpPr>
          <p:spPr bwMode="auto">
            <a:xfrm>
              <a:off x="1297" y="111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Line 31"/>
            <p:cNvSpPr>
              <a:spLocks noChangeShapeType="1"/>
            </p:cNvSpPr>
            <p:nvPr/>
          </p:nvSpPr>
          <p:spPr bwMode="auto">
            <a:xfrm>
              <a:off x="1297" y="2263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Line 32"/>
            <p:cNvSpPr>
              <a:spLocks noChangeShapeType="1"/>
            </p:cNvSpPr>
            <p:nvPr/>
          </p:nvSpPr>
          <p:spPr bwMode="auto">
            <a:xfrm>
              <a:off x="1297" y="226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" name="Line 33"/>
            <p:cNvSpPr>
              <a:spLocks noChangeShapeType="1"/>
            </p:cNvSpPr>
            <p:nvPr/>
          </p:nvSpPr>
          <p:spPr bwMode="auto">
            <a:xfrm>
              <a:off x="1297" y="227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Line 34"/>
            <p:cNvSpPr>
              <a:spLocks noChangeShapeType="1"/>
            </p:cNvSpPr>
            <p:nvPr/>
          </p:nvSpPr>
          <p:spPr bwMode="auto">
            <a:xfrm>
              <a:off x="1297" y="2281"/>
              <a:ext cx="341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Rectangle 35"/>
            <p:cNvSpPr>
              <a:spLocks noChangeArrowheads="1"/>
            </p:cNvSpPr>
            <p:nvPr/>
          </p:nvSpPr>
          <p:spPr bwMode="auto">
            <a:xfrm>
              <a:off x="4654" y="208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Freeform 36"/>
            <p:cNvSpPr>
              <a:spLocks/>
            </p:cNvSpPr>
            <p:nvPr/>
          </p:nvSpPr>
          <p:spPr bwMode="auto">
            <a:xfrm>
              <a:off x="4680" y="2221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 flipV="1">
              <a:off x="299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 flipV="1">
              <a:off x="299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 flipV="1">
              <a:off x="3001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Line 40"/>
            <p:cNvSpPr>
              <a:spLocks noChangeShapeType="1"/>
            </p:cNvSpPr>
            <p:nvPr/>
          </p:nvSpPr>
          <p:spPr bwMode="auto">
            <a:xfrm flipV="1">
              <a:off x="3004" y="715"/>
              <a:ext cx="0" cy="3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Rectangle 41"/>
            <p:cNvSpPr>
              <a:spLocks noChangeArrowheads="1"/>
            </p:cNvSpPr>
            <p:nvPr/>
          </p:nvSpPr>
          <p:spPr bwMode="auto">
            <a:xfrm>
              <a:off x="3031" y="70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Freeform 42"/>
            <p:cNvSpPr>
              <a:spLocks/>
            </p:cNvSpPr>
            <p:nvPr/>
          </p:nvSpPr>
          <p:spPr bwMode="auto">
            <a:xfrm>
              <a:off x="2978" y="721"/>
              <a:ext cx="46" cy="54"/>
            </a:xfrm>
            <a:custGeom>
              <a:avLst/>
              <a:gdLst>
                <a:gd name="T0" fmla="*/ 0 w 46"/>
                <a:gd name="T1" fmla="*/ 54 h 54"/>
                <a:gd name="T2" fmla="*/ 23 w 46"/>
                <a:gd name="T3" fmla="*/ 0 h 54"/>
                <a:gd name="T4" fmla="*/ 46 w 46"/>
                <a:gd name="T5" fmla="*/ 54 h 54"/>
                <a:gd name="T6" fmla="*/ 0 w 4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4">
                  <a:moveTo>
                    <a:pt x="0" y="54"/>
                  </a:moveTo>
                  <a:lnTo>
                    <a:pt x="23" y="0"/>
                  </a:lnTo>
                  <a:lnTo>
                    <a:pt x="4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3011" y="2317"/>
              <a:ext cx="5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47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51" name="Group 141"/>
          <p:cNvGrpSpPr/>
          <p:nvPr/>
        </p:nvGrpSpPr>
        <p:grpSpPr>
          <a:xfrm>
            <a:off x="6229095" y="1666225"/>
            <a:ext cx="970402" cy="862325"/>
            <a:chOff x="3100388" y="1106488"/>
            <a:chExt cx="3327400" cy="3743325"/>
          </a:xfrm>
        </p:grpSpPr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6" name="Group 144"/>
          <p:cNvGrpSpPr/>
          <p:nvPr/>
        </p:nvGrpSpPr>
        <p:grpSpPr>
          <a:xfrm>
            <a:off x="2828364" y="1715231"/>
            <a:ext cx="970402" cy="862325"/>
            <a:chOff x="3100388" y="1106488"/>
            <a:chExt cx="3327400" cy="3743325"/>
          </a:xfrm>
        </p:grpSpPr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15875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51" name="Group 147"/>
          <p:cNvGrpSpPr/>
          <p:nvPr/>
        </p:nvGrpSpPr>
        <p:grpSpPr>
          <a:xfrm>
            <a:off x="6228184" y="1658395"/>
            <a:ext cx="970402" cy="862325"/>
            <a:chOff x="3100388" y="1106488"/>
            <a:chExt cx="3327400" cy="3743325"/>
          </a:xfrm>
        </p:grpSpPr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15875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550778"/>
              </p:ext>
            </p:extLst>
          </p:nvPr>
        </p:nvGraphicFramePr>
        <p:xfrm>
          <a:off x="4397747" y="1628800"/>
          <a:ext cx="822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0891" imgH="355446" progId="Equation.DSMT4">
                  <p:embed/>
                </p:oleObj>
              </mc:Choice>
              <mc:Fallback>
                <p:oleObj name="Equation" r:id="rId7" imgW="710891" imgH="355446" progId="Equation.DSMT4">
                  <p:embed/>
                  <p:pic>
                    <p:nvPicPr>
                      <p:cNvPr id="152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747" y="1628800"/>
                        <a:ext cx="822325" cy="4127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725329"/>
              </p:ext>
            </p:extLst>
          </p:nvPr>
        </p:nvGraphicFramePr>
        <p:xfrm>
          <a:off x="5735703" y="3429000"/>
          <a:ext cx="1444596" cy="49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900" imgH="508000" progId="Equation.DSMT4">
                  <p:embed/>
                </p:oleObj>
              </mc:Choice>
              <mc:Fallback>
                <p:oleObj name="Equation" r:id="rId9" imgW="1485900" imgH="508000" progId="Equation.DSMT4">
                  <p:embed/>
                  <p:pic>
                    <p:nvPicPr>
                      <p:cNvPr id="153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703" y="3429000"/>
                        <a:ext cx="1444596" cy="493537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5820"/>
              </p:ext>
            </p:extLst>
          </p:nvPr>
        </p:nvGraphicFramePr>
        <p:xfrm>
          <a:off x="7812360" y="1658395"/>
          <a:ext cx="10287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8614" imgH="355446" progId="Equation.DSMT4">
                  <p:embed/>
                </p:oleObj>
              </mc:Choice>
              <mc:Fallback>
                <p:oleObj name="Equation" r:id="rId11" imgW="888614" imgH="355446" progId="Equation.DSMT4">
                  <p:embed/>
                  <p:pic>
                    <p:nvPicPr>
                      <p:cNvPr id="154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1658395"/>
                        <a:ext cx="1028700" cy="4111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4355976" y="2132856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2 units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Right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736581" y="2167884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2 units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Left</a:t>
            </a:r>
          </a:p>
        </p:txBody>
      </p:sp>
      <p:graphicFrame>
        <p:nvGraphicFramePr>
          <p:cNvPr id="158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674523"/>
              </p:ext>
            </p:extLst>
          </p:nvPr>
        </p:nvGraphicFramePr>
        <p:xfrm>
          <a:off x="333227" y="6251401"/>
          <a:ext cx="1214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70000" imgH="419100" progId="Equation.DSMT4">
                  <p:embed/>
                </p:oleObj>
              </mc:Choice>
              <mc:Fallback>
                <p:oleObj name="Equation" r:id="rId13" imgW="1270000" imgH="419100" progId="Equation.DSMT4">
                  <p:embed/>
                  <p:pic>
                    <p:nvPicPr>
                      <p:cNvPr id="158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27" y="6251401"/>
                        <a:ext cx="1214437" cy="4000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1" name="Group 5"/>
          <p:cNvGrpSpPr>
            <a:grpSpLocks noChangeAspect="1"/>
          </p:cNvGrpSpPr>
          <p:nvPr/>
        </p:nvGrpSpPr>
        <p:grpSpPr bwMode="auto">
          <a:xfrm>
            <a:off x="134130" y="4412065"/>
            <a:ext cx="1944216" cy="1788360"/>
            <a:chOff x="1292" y="703"/>
            <a:chExt cx="3418" cy="3144"/>
          </a:xfrm>
        </p:grpSpPr>
        <p:sp>
          <p:nvSpPr>
            <p:cNvPr id="20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92" y="709"/>
              <a:ext cx="3418" cy="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Rectangle 6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" name="Line 7"/>
            <p:cNvSpPr>
              <a:spLocks noChangeShapeType="1"/>
            </p:cNvSpPr>
            <p:nvPr/>
          </p:nvSpPr>
          <p:spPr bwMode="auto">
            <a:xfrm flipV="1">
              <a:off x="172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" name="Line 8"/>
            <p:cNvSpPr>
              <a:spLocks noChangeShapeType="1"/>
            </p:cNvSpPr>
            <p:nvPr/>
          </p:nvSpPr>
          <p:spPr bwMode="auto">
            <a:xfrm flipV="1">
              <a:off x="172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" name="Line 9"/>
            <p:cNvSpPr>
              <a:spLocks noChangeShapeType="1"/>
            </p:cNvSpPr>
            <p:nvPr/>
          </p:nvSpPr>
          <p:spPr bwMode="auto">
            <a:xfrm flipV="1">
              <a:off x="214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" name="Line 10"/>
            <p:cNvSpPr>
              <a:spLocks noChangeShapeType="1"/>
            </p:cNvSpPr>
            <p:nvPr/>
          </p:nvSpPr>
          <p:spPr bwMode="auto">
            <a:xfrm flipV="1">
              <a:off x="215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Line 11"/>
            <p:cNvSpPr>
              <a:spLocks noChangeShapeType="1"/>
            </p:cNvSpPr>
            <p:nvPr/>
          </p:nvSpPr>
          <p:spPr bwMode="auto">
            <a:xfrm flipV="1">
              <a:off x="2573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Line 12"/>
            <p:cNvSpPr>
              <a:spLocks noChangeShapeType="1"/>
            </p:cNvSpPr>
            <p:nvPr/>
          </p:nvSpPr>
          <p:spPr bwMode="auto">
            <a:xfrm flipV="1">
              <a:off x="257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Line 13"/>
            <p:cNvSpPr>
              <a:spLocks noChangeShapeType="1"/>
            </p:cNvSpPr>
            <p:nvPr/>
          </p:nvSpPr>
          <p:spPr bwMode="auto">
            <a:xfrm flipV="1">
              <a:off x="342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Line 14"/>
            <p:cNvSpPr>
              <a:spLocks noChangeShapeType="1"/>
            </p:cNvSpPr>
            <p:nvPr/>
          </p:nvSpPr>
          <p:spPr bwMode="auto">
            <a:xfrm flipV="1">
              <a:off x="342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Line 15"/>
            <p:cNvSpPr>
              <a:spLocks noChangeShapeType="1"/>
            </p:cNvSpPr>
            <p:nvPr/>
          </p:nvSpPr>
          <p:spPr bwMode="auto">
            <a:xfrm flipV="1">
              <a:off x="385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Line 16"/>
            <p:cNvSpPr>
              <a:spLocks noChangeShapeType="1"/>
            </p:cNvSpPr>
            <p:nvPr/>
          </p:nvSpPr>
          <p:spPr bwMode="auto">
            <a:xfrm flipV="1">
              <a:off x="385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Line 17"/>
            <p:cNvSpPr>
              <a:spLocks noChangeShapeType="1"/>
            </p:cNvSpPr>
            <p:nvPr/>
          </p:nvSpPr>
          <p:spPr bwMode="auto">
            <a:xfrm flipV="1">
              <a:off x="4277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Line 18"/>
            <p:cNvSpPr>
              <a:spLocks noChangeShapeType="1"/>
            </p:cNvSpPr>
            <p:nvPr/>
          </p:nvSpPr>
          <p:spPr bwMode="auto">
            <a:xfrm flipV="1">
              <a:off x="428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Line 19"/>
            <p:cNvSpPr>
              <a:spLocks noChangeShapeType="1"/>
            </p:cNvSpPr>
            <p:nvPr/>
          </p:nvSpPr>
          <p:spPr bwMode="auto">
            <a:xfrm>
              <a:off x="1297" y="343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Line 20"/>
            <p:cNvSpPr>
              <a:spLocks noChangeShapeType="1"/>
            </p:cNvSpPr>
            <p:nvPr/>
          </p:nvSpPr>
          <p:spPr bwMode="auto">
            <a:xfrm>
              <a:off x="1297" y="3445"/>
              <a:ext cx="3410" cy="0"/>
            </a:xfrm>
            <a:prstGeom prst="line">
              <a:avLst/>
            </a:pr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Line 21"/>
            <p:cNvSpPr>
              <a:spLocks noChangeShapeType="1"/>
            </p:cNvSpPr>
            <p:nvPr/>
          </p:nvSpPr>
          <p:spPr bwMode="auto">
            <a:xfrm>
              <a:off x="1297" y="304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Line 22"/>
            <p:cNvSpPr>
              <a:spLocks noChangeShapeType="1"/>
            </p:cNvSpPr>
            <p:nvPr/>
          </p:nvSpPr>
          <p:spPr bwMode="auto">
            <a:xfrm>
              <a:off x="1297" y="305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Line 23"/>
            <p:cNvSpPr>
              <a:spLocks noChangeShapeType="1"/>
            </p:cNvSpPr>
            <p:nvPr/>
          </p:nvSpPr>
          <p:spPr bwMode="auto">
            <a:xfrm>
              <a:off x="1297" y="265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Line 24"/>
            <p:cNvSpPr>
              <a:spLocks noChangeShapeType="1"/>
            </p:cNvSpPr>
            <p:nvPr/>
          </p:nvSpPr>
          <p:spPr bwMode="auto">
            <a:xfrm>
              <a:off x="1297" y="266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Line 25"/>
            <p:cNvSpPr>
              <a:spLocks noChangeShapeType="1"/>
            </p:cNvSpPr>
            <p:nvPr/>
          </p:nvSpPr>
          <p:spPr bwMode="auto">
            <a:xfrm>
              <a:off x="1297" y="188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Line 26"/>
            <p:cNvSpPr>
              <a:spLocks noChangeShapeType="1"/>
            </p:cNvSpPr>
            <p:nvPr/>
          </p:nvSpPr>
          <p:spPr bwMode="auto">
            <a:xfrm>
              <a:off x="1297" y="189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Line 27"/>
            <p:cNvSpPr>
              <a:spLocks noChangeShapeType="1"/>
            </p:cNvSpPr>
            <p:nvPr/>
          </p:nvSpPr>
          <p:spPr bwMode="auto">
            <a:xfrm>
              <a:off x="1297" y="149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Line 28"/>
            <p:cNvSpPr>
              <a:spLocks noChangeShapeType="1"/>
            </p:cNvSpPr>
            <p:nvPr/>
          </p:nvSpPr>
          <p:spPr bwMode="auto">
            <a:xfrm>
              <a:off x="1297" y="150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" name="Line 29"/>
            <p:cNvSpPr>
              <a:spLocks noChangeShapeType="1"/>
            </p:cNvSpPr>
            <p:nvPr/>
          </p:nvSpPr>
          <p:spPr bwMode="auto">
            <a:xfrm>
              <a:off x="1297" y="110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" name="Line 30"/>
            <p:cNvSpPr>
              <a:spLocks noChangeShapeType="1"/>
            </p:cNvSpPr>
            <p:nvPr/>
          </p:nvSpPr>
          <p:spPr bwMode="auto">
            <a:xfrm>
              <a:off x="1297" y="111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Line 31"/>
            <p:cNvSpPr>
              <a:spLocks noChangeShapeType="1"/>
            </p:cNvSpPr>
            <p:nvPr/>
          </p:nvSpPr>
          <p:spPr bwMode="auto">
            <a:xfrm>
              <a:off x="1297" y="2263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Rectangle 35"/>
            <p:cNvSpPr>
              <a:spLocks noChangeArrowheads="1"/>
            </p:cNvSpPr>
            <p:nvPr/>
          </p:nvSpPr>
          <p:spPr bwMode="auto">
            <a:xfrm>
              <a:off x="4654" y="208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36"/>
            <p:cNvSpPr>
              <a:spLocks/>
            </p:cNvSpPr>
            <p:nvPr/>
          </p:nvSpPr>
          <p:spPr bwMode="auto">
            <a:xfrm>
              <a:off x="4680" y="2221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Line 37"/>
            <p:cNvSpPr>
              <a:spLocks noChangeShapeType="1"/>
            </p:cNvSpPr>
            <p:nvPr/>
          </p:nvSpPr>
          <p:spPr bwMode="auto">
            <a:xfrm flipV="1">
              <a:off x="299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Line 38"/>
            <p:cNvSpPr>
              <a:spLocks noChangeShapeType="1"/>
            </p:cNvSpPr>
            <p:nvPr/>
          </p:nvSpPr>
          <p:spPr bwMode="auto">
            <a:xfrm flipV="1">
              <a:off x="299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Line 39"/>
            <p:cNvSpPr>
              <a:spLocks noChangeShapeType="1"/>
            </p:cNvSpPr>
            <p:nvPr/>
          </p:nvSpPr>
          <p:spPr bwMode="auto">
            <a:xfrm flipV="1">
              <a:off x="3001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Line 40"/>
            <p:cNvSpPr>
              <a:spLocks noChangeShapeType="1"/>
            </p:cNvSpPr>
            <p:nvPr/>
          </p:nvSpPr>
          <p:spPr bwMode="auto">
            <a:xfrm flipV="1">
              <a:off x="3004" y="715"/>
              <a:ext cx="0" cy="3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Rectangle 41"/>
            <p:cNvSpPr>
              <a:spLocks noChangeArrowheads="1"/>
            </p:cNvSpPr>
            <p:nvPr/>
          </p:nvSpPr>
          <p:spPr bwMode="auto">
            <a:xfrm>
              <a:off x="3031" y="70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42"/>
            <p:cNvSpPr>
              <a:spLocks/>
            </p:cNvSpPr>
            <p:nvPr/>
          </p:nvSpPr>
          <p:spPr bwMode="auto">
            <a:xfrm>
              <a:off x="2978" y="721"/>
              <a:ext cx="46" cy="54"/>
            </a:xfrm>
            <a:custGeom>
              <a:avLst/>
              <a:gdLst>
                <a:gd name="T0" fmla="*/ 0 w 46"/>
                <a:gd name="T1" fmla="*/ 54 h 54"/>
                <a:gd name="T2" fmla="*/ 23 w 46"/>
                <a:gd name="T3" fmla="*/ 0 h 54"/>
                <a:gd name="T4" fmla="*/ 46 w 46"/>
                <a:gd name="T5" fmla="*/ 54 h 54"/>
                <a:gd name="T6" fmla="*/ 0 w 4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4">
                  <a:moveTo>
                    <a:pt x="0" y="54"/>
                  </a:moveTo>
                  <a:lnTo>
                    <a:pt x="23" y="0"/>
                  </a:lnTo>
                  <a:lnTo>
                    <a:pt x="4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Rectangle 43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Rectangle 44"/>
            <p:cNvSpPr>
              <a:spLocks noChangeArrowheads="1"/>
            </p:cNvSpPr>
            <p:nvPr/>
          </p:nvSpPr>
          <p:spPr bwMode="auto">
            <a:xfrm>
              <a:off x="3011" y="2317"/>
              <a:ext cx="5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Rectangle 47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93" name="Group 247"/>
          <p:cNvGrpSpPr/>
          <p:nvPr/>
        </p:nvGrpSpPr>
        <p:grpSpPr>
          <a:xfrm>
            <a:off x="613077" y="4882915"/>
            <a:ext cx="970402" cy="1099421"/>
            <a:chOff x="3100388" y="1106488"/>
            <a:chExt cx="3327400" cy="3743325"/>
          </a:xfrm>
        </p:grpSpPr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96" name="Group 5"/>
          <p:cNvGrpSpPr>
            <a:grpSpLocks noChangeAspect="1"/>
          </p:cNvGrpSpPr>
          <p:nvPr/>
        </p:nvGrpSpPr>
        <p:grpSpPr bwMode="auto">
          <a:xfrm>
            <a:off x="3422716" y="4410953"/>
            <a:ext cx="1944216" cy="1788360"/>
            <a:chOff x="1292" y="703"/>
            <a:chExt cx="3418" cy="3144"/>
          </a:xfrm>
        </p:grpSpPr>
        <p:sp>
          <p:nvSpPr>
            <p:cNvPr id="25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92" y="709"/>
              <a:ext cx="3418" cy="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Rectangle 6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Line 7"/>
            <p:cNvSpPr>
              <a:spLocks noChangeShapeType="1"/>
            </p:cNvSpPr>
            <p:nvPr/>
          </p:nvSpPr>
          <p:spPr bwMode="auto">
            <a:xfrm flipV="1">
              <a:off x="172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Line 8"/>
            <p:cNvSpPr>
              <a:spLocks noChangeShapeType="1"/>
            </p:cNvSpPr>
            <p:nvPr/>
          </p:nvSpPr>
          <p:spPr bwMode="auto">
            <a:xfrm flipV="1">
              <a:off x="172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Line 9"/>
            <p:cNvSpPr>
              <a:spLocks noChangeShapeType="1"/>
            </p:cNvSpPr>
            <p:nvPr/>
          </p:nvSpPr>
          <p:spPr bwMode="auto">
            <a:xfrm flipV="1">
              <a:off x="214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Line 10"/>
            <p:cNvSpPr>
              <a:spLocks noChangeShapeType="1"/>
            </p:cNvSpPr>
            <p:nvPr/>
          </p:nvSpPr>
          <p:spPr bwMode="auto">
            <a:xfrm flipV="1">
              <a:off x="215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Line 11"/>
            <p:cNvSpPr>
              <a:spLocks noChangeShapeType="1"/>
            </p:cNvSpPr>
            <p:nvPr/>
          </p:nvSpPr>
          <p:spPr bwMode="auto">
            <a:xfrm flipV="1">
              <a:off x="2573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9" name="Line 12"/>
            <p:cNvSpPr>
              <a:spLocks noChangeShapeType="1"/>
            </p:cNvSpPr>
            <p:nvPr/>
          </p:nvSpPr>
          <p:spPr bwMode="auto">
            <a:xfrm flipV="1">
              <a:off x="257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Line 13"/>
            <p:cNvSpPr>
              <a:spLocks noChangeShapeType="1"/>
            </p:cNvSpPr>
            <p:nvPr/>
          </p:nvSpPr>
          <p:spPr bwMode="auto">
            <a:xfrm flipV="1">
              <a:off x="342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Line 14"/>
            <p:cNvSpPr>
              <a:spLocks noChangeShapeType="1"/>
            </p:cNvSpPr>
            <p:nvPr/>
          </p:nvSpPr>
          <p:spPr bwMode="auto">
            <a:xfrm flipV="1">
              <a:off x="342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Line 15"/>
            <p:cNvSpPr>
              <a:spLocks noChangeShapeType="1"/>
            </p:cNvSpPr>
            <p:nvPr/>
          </p:nvSpPr>
          <p:spPr bwMode="auto">
            <a:xfrm flipV="1">
              <a:off x="385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Line 16"/>
            <p:cNvSpPr>
              <a:spLocks noChangeShapeType="1"/>
            </p:cNvSpPr>
            <p:nvPr/>
          </p:nvSpPr>
          <p:spPr bwMode="auto">
            <a:xfrm flipV="1">
              <a:off x="385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Line 17"/>
            <p:cNvSpPr>
              <a:spLocks noChangeShapeType="1"/>
            </p:cNvSpPr>
            <p:nvPr/>
          </p:nvSpPr>
          <p:spPr bwMode="auto">
            <a:xfrm flipV="1">
              <a:off x="4277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Line 18"/>
            <p:cNvSpPr>
              <a:spLocks noChangeShapeType="1"/>
            </p:cNvSpPr>
            <p:nvPr/>
          </p:nvSpPr>
          <p:spPr bwMode="auto">
            <a:xfrm flipV="1">
              <a:off x="428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Line 19"/>
            <p:cNvSpPr>
              <a:spLocks noChangeShapeType="1"/>
            </p:cNvSpPr>
            <p:nvPr/>
          </p:nvSpPr>
          <p:spPr bwMode="auto">
            <a:xfrm>
              <a:off x="1297" y="343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7" name="Line 20"/>
            <p:cNvSpPr>
              <a:spLocks noChangeShapeType="1"/>
            </p:cNvSpPr>
            <p:nvPr/>
          </p:nvSpPr>
          <p:spPr bwMode="auto">
            <a:xfrm>
              <a:off x="1297" y="344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Line 21"/>
            <p:cNvSpPr>
              <a:spLocks noChangeShapeType="1"/>
            </p:cNvSpPr>
            <p:nvPr/>
          </p:nvSpPr>
          <p:spPr bwMode="auto">
            <a:xfrm>
              <a:off x="1297" y="304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Line 22"/>
            <p:cNvSpPr>
              <a:spLocks noChangeShapeType="1"/>
            </p:cNvSpPr>
            <p:nvPr/>
          </p:nvSpPr>
          <p:spPr bwMode="auto">
            <a:xfrm>
              <a:off x="1297" y="305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Line 23"/>
            <p:cNvSpPr>
              <a:spLocks noChangeShapeType="1"/>
            </p:cNvSpPr>
            <p:nvPr/>
          </p:nvSpPr>
          <p:spPr bwMode="auto">
            <a:xfrm>
              <a:off x="1297" y="265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Line 24"/>
            <p:cNvSpPr>
              <a:spLocks noChangeShapeType="1"/>
            </p:cNvSpPr>
            <p:nvPr/>
          </p:nvSpPr>
          <p:spPr bwMode="auto">
            <a:xfrm>
              <a:off x="1297" y="266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Line 25"/>
            <p:cNvSpPr>
              <a:spLocks noChangeShapeType="1"/>
            </p:cNvSpPr>
            <p:nvPr/>
          </p:nvSpPr>
          <p:spPr bwMode="auto">
            <a:xfrm>
              <a:off x="1297" y="188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Line 26"/>
            <p:cNvSpPr>
              <a:spLocks noChangeShapeType="1"/>
            </p:cNvSpPr>
            <p:nvPr/>
          </p:nvSpPr>
          <p:spPr bwMode="auto">
            <a:xfrm>
              <a:off x="1297" y="1891"/>
              <a:ext cx="341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Line 27"/>
            <p:cNvSpPr>
              <a:spLocks noChangeShapeType="1"/>
            </p:cNvSpPr>
            <p:nvPr/>
          </p:nvSpPr>
          <p:spPr bwMode="auto">
            <a:xfrm>
              <a:off x="1297" y="149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Line 28"/>
            <p:cNvSpPr>
              <a:spLocks noChangeShapeType="1"/>
            </p:cNvSpPr>
            <p:nvPr/>
          </p:nvSpPr>
          <p:spPr bwMode="auto">
            <a:xfrm>
              <a:off x="1297" y="150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Line 29"/>
            <p:cNvSpPr>
              <a:spLocks noChangeShapeType="1"/>
            </p:cNvSpPr>
            <p:nvPr/>
          </p:nvSpPr>
          <p:spPr bwMode="auto">
            <a:xfrm>
              <a:off x="1297" y="110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Line 30"/>
            <p:cNvSpPr>
              <a:spLocks noChangeShapeType="1"/>
            </p:cNvSpPr>
            <p:nvPr/>
          </p:nvSpPr>
          <p:spPr bwMode="auto">
            <a:xfrm>
              <a:off x="1297" y="111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Line 31"/>
            <p:cNvSpPr>
              <a:spLocks noChangeShapeType="1"/>
            </p:cNvSpPr>
            <p:nvPr/>
          </p:nvSpPr>
          <p:spPr bwMode="auto">
            <a:xfrm>
              <a:off x="1297" y="2263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Rectangle 35"/>
            <p:cNvSpPr>
              <a:spLocks noChangeArrowheads="1"/>
            </p:cNvSpPr>
            <p:nvPr/>
          </p:nvSpPr>
          <p:spPr bwMode="auto">
            <a:xfrm>
              <a:off x="4654" y="208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36"/>
            <p:cNvSpPr>
              <a:spLocks/>
            </p:cNvSpPr>
            <p:nvPr/>
          </p:nvSpPr>
          <p:spPr bwMode="auto">
            <a:xfrm>
              <a:off x="4680" y="2221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Line 37"/>
            <p:cNvSpPr>
              <a:spLocks noChangeShapeType="1"/>
            </p:cNvSpPr>
            <p:nvPr/>
          </p:nvSpPr>
          <p:spPr bwMode="auto">
            <a:xfrm flipV="1">
              <a:off x="299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Line 38"/>
            <p:cNvSpPr>
              <a:spLocks noChangeShapeType="1"/>
            </p:cNvSpPr>
            <p:nvPr/>
          </p:nvSpPr>
          <p:spPr bwMode="auto">
            <a:xfrm flipV="1">
              <a:off x="299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Line 39"/>
            <p:cNvSpPr>
              <a:spLocks noChangeShapeType="1"/>
            </p:cNvSpPr>
            <p:nvPr/>
          </p:nvSpPr>
          <p:spPr bwMode="auto">
            <a:xfrm flipV="1">
              <a:off x="3001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7" name="Line 40"/>
            <p:cNvSpPr>
              <a:spLocks noChangeShapeType="1"/>
            </p:cNvSpPr>
            <p:nvPr/>
          </p:nvSpPr>
          <p:spPr bwMode="auto">
            <a:xfrm flipV="1">
              <a:off x="3004" y="715"/>
              <a:ext cx="0" cy="3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Rectangle 41"/>
            <p:cNvSpPr>
              <a:spLocks noChangeArrowheads="1"/>
            </p:cNvSpPr>
            <p:nvPr/>
          </p:nvSpPr>
          <p:spPr bwMode="auto">
            <a:xfrm>
              <a:off x="3031" y="70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42"/>
            <p:cNvSpPr>
              <a:spLocks/>
            </p:cNvSpPr>
            <p:nvPr/>
          </p:nvSpPr>
          <p:spPr bwMode="auto">
            <a:xfrm>
              <a:off x="2978" y="721"/>
              <a:ext cx="46" cy="54"/>
            </a:xfrm>
            <a:custGeom>
              <a:avLst/>
              <a:gdLst>
                <a:gd name="T0" fmla="*/ 0 w 46"/>
                <a:gd name="T1" fmla="*/ 54 h 54"/>
                <a:gd name="T2" fmla="*/ 23 w 46"/>
                <a:gd name="T3" fmla="*/ 0 h 54"/>
                <a:gd name="T4" fmla="*/ 46 w 46"/>
                <a:gd name="T5" fmla="*/ 54 h 54"/>
                <a:gd name="T6" fmla="*/ 0 w 4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4">
                  <a:moveTo>
                    <a:pt x="0" y="54"/>
                  </a:moveTo>
                  <a:lnTo>
                    <a:pt x="23" y="0"/>
                  </a:lnTo>
                  <a:lnTo>
                    <a:pt x="4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Rectangle 43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Rectangle 44"/>
            <p:cNvSpPr>
              <a:spLocks noChangeArrowheads="1"/>
            </p:cNvSpPr>
            <p:nvPr/>
          </p:nvSpPr>
          <p:spPr bwMode="auto">
            <a:xfrm>
              <a:off x="3011" y="2317"/>
              <a:ext cx="5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Rectangle 47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99" name="Group 292"/>
          <p:cNvGrpSpPr/>
          <p:nvPr/>
        </p:nvGrpSpPr>
        <p:grpSpPr>
          <a:xfrm>
            <a:off x="3782275" y="3696365"/>
            <a:ext cx="1214227" cy="1372530"/>
            <a:chOff x="3100388" y="1106488"/>
            <a:chExt cx="3327400" cy="3743325"/>
          </a:xfrm>
        </p:grpSpPr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10" name="Group 295"/>
          <p:cNvGrpSpPr/>
          <p:nvPr/>
        </p:nvGrpSpPr>
        <p:grpSpPr>
          <a:xfrm>
            <a:off x="496119" y="4507626"/>
            <a:ext cx="1224136" cy="1459784"/>
            <a:chOff x="3100388" y="1106488"/>
            <a:chExt cx="3327400" cy="3743325"/>
          </a:xfrm>
        </p:grpSpPr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11" name="Group 298"/>
          <p:cNvGrpSpPr/>
          <p:nvPr/>
        </p:nvGrpSpPr>
        <p:grpSpPr>
          <a:xfrm>
            <a:off x="4018620" y="4458732"/>
            <a:ext cx="753405" cy="615037"/>
            <a:chOff x="3100388" y="1106488"/>
            <a:chExt cx="3327400" cy="3743325"/>
          </a:xfrm>
        </p:grpSpPr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302" name="Object 3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31028"/>
              </p:ext>
            </p:extLst>
          </p:nvPr>
        </p:nvGraphicFramePr>
        <p:xfrm>
          <a:off x="2214563" y="4365625"/>
          <a:ext cx="7778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08" imgH="355446" progId="Equation.DSMT4">
                  <p:embed/>
                </p:oleObj>
              </mc:Choice>
              <mc:Fallback>
                <p:oleObj name="Equation" r:id="rId15" imgW="672808" imgH="355446" progId="Equation.DSMT4">
                  <p:embed/>
                  <p:pic>
                    <p:nvPicPr>
                      <p:cNvPr id="302" name="Object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365625"/>
                        <a:ext cx="777875" cy="4127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" name="Object 3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84216"/>
              </p:ext>
            </p:extLst>
          </p:nvPr>
        </p:nvGraphicFramePr>
        <p:xfrm>
          <a:off x="3836988" y="6242050"/>
          <a:ext cx="12112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44600" imgH="419100" progId="Equation.DSMT4">
                  <p:embed/>
                </p:oleObj>
              </mc:Choice>
              <mc:Fallback>
                <p:oleObj name="Equation" r:id="rId17" imgW="1244600" imgH="419100" progId="Equation.DSMT4">
                  <p:embed/>
                  <p:pic>
                    <p:nvPicPr>
                      <p:cNvPr id="303" name="Object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6242050"/>
                        <a:ext cx="1211262" cy="4079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" name="Object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12633"/>
              </p:ext>
            </p:extLst>
          </p:nvPr>
        </p:nvGraphicFramePr>
        <p:xfrm>
          <a:off x="5540375" y="4429125"/>
          <a:ext cx="9699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7836" imgH="355446" progId="Equation.DSMT4">
                  <p:embed/>
                </p:oleObj>
              </mc:Choice>
              <mc:Fallback>
                <p:oleObj name="Equation" r:id="rId19" imgW="837836" imgH="355446" progId="Equation.DSMT4">
                  <p:embed/>
                  <p:pic>
                    <p:nvPicPr>
                      <p:cNvPr id="304" name="Object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4429125"/>
                        <a:ext cx="969963" cy="4111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" name="TextBox 304"/>
          <p:cNvSpPr txBox="1"/>
          <p:nvPr/>
        </p:nvSpPr>
        <p:spPr>
          <a:xfrm>
            <a:off x="2150354" y="4869182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2 units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up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5435169" y="4937507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2 units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Down</a:t>
            </a:r>
          </a:p>
        </p:txBody>
      </p:sp>
      <p:sp>
        <p:nvSpPr>
          <p:cNvPr id="307" name="Action Button: Information 306">
            <a:hlinkClick r:id="rId21" highlightClick="1"/>
          </p:cNvPr>
          <p:cNvSpPr/>
          <p:nvPr/>
        </p:nvSpPr>
        <p:spPr>
          <a:xfrm>
            <a:off x="8077114" y="5624239"/>
            <a:ext cx="712961" cy="69281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8" name="TextBox 307"/>
          <p:cNvSpPr txBox="1"/>
          <p:nvPr/>
        </p:nvSpPr>
        <p:spPr>
          <a:xfrm>
            <a:off x="7736581" y="6317058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>
                <a:solidFill>
                  <a:srgbClr val="FF0000"/>
                </a:solidFill>
              </a:rPr>
              <a:t>Interactive </a:t>
            </a:r>
            <a:br>
              <a:rPr lang="en-CA" sz="1400" dirty="0">
                <a:solidFill>
                  <a:srgbClr val="FF0000"/>
                </a:solidFill>
              </a:rPr>
            </a:br>
            <a:r>
              <a:rPr lang="en-CA" sz="1400" dirty="0">
                <a:solidFill>
                  <a:srgbClr val="FF0000"/>
                </a:solidFill>
              </a:rPr>
              <a:t>Applet</a:t>
            </a:r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03655"/>
              </p:ext>
            </p:extLst>
          </p:nvPr>
        </p:nvGraphicFramePr>
        <p:xfrm>
          <a:off x="2629204" y="3391824"/>
          <a:ext cx="1421585" cy="4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85900" imgH="508000" progId="Equation.DSMT4">
                  <p:embed/>
                </p:oleObj>
              </mc:Choice>
              <mc:Fallback>
                <p:oleObj name="Equation" r:id="rId22" imgW="1485900" imgH="508000" progId="Equation.DSMT4">
                  <p:embed/>
                  <p:pic>
                    <p:nvPicPr>
                      <p:cNvPr id="151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204" y="3391824"/>
                        <a:ext cx="1421585" cy="4861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Content Placeholder 2"/>
          <p:cNvSpPr txBox="1">
            <a:spLocks/>
          </p:cNvSpPr>
          <p:nvPr/>
        </p:nvSpPr>
        <p:spPr>
          <a:xfrm>
            <a:off x="182356" y="3861048"/>
            <a:ext cx="8424936" cy="50405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constant “q” affects the graph vertically</a:t>
            </a:r>
          </a:p>
        </p:txBody>
      </p:sp>
      <p:sp>
        <p:nvSpPr>
          <p:cNvPr id="279" name="Text Box 5"/>
          <p:cNvSpPr txBox="1">
            <a:spLocks noChangeArrowheads="1"/>
          </p:cNvSpPr>
          <p:nvPr/>
        </p:nvSpPr>
        <p:spPr bwMode="auto">
          <a:xfrm>
            <a:off x="0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4"/>
              </a:rPr>
              <a:t>www.BCMath.ca</a:t>
            </a:r>
            <a:r>
              <a:rPr lang="en-US" sz="1000" dirty="0"/>
              <a:t> </a:t>
            </a:r>
          </a:p>
        </p:txBody>
      </p:sp>
      <p:sp>
        <p:nvSpPr>
          <p:cNvPr id="280" name="Action Button: Information 279">
            <a:hlinkClick r:id="rId25" highlightClick="1"/>
          </p:cNvPr>
          <p:cNvSpPr/>
          <p:nvPr/>
        </p:nvSpPr>
        <p:spPr>
          <a:xfrm>
            <a:off x="7238914" y="5611539"/>
            <a:ext cx="712961" cy="69281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9" name="Action Button: Information 308">
            <a:hlinkClick r:id="rId26" highlightClick="1"/>
          </p:cNvPr>
          <p:cNvSpPr/>
          <p:nvPr/>
        </p:nvSpPr>
        <p:spPr>
          <a:xfrm>
            <a:off x="8077114" y="4874939"/>
            <a:ext cx="712961" cy="69281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6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927E-6 L 0.05313 -3.58927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16281E-6 L -0.05295 -0.0020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6 L 4.72222E-6 -0.0668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12766E-6 L -0.00277 0.1073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305" grpId="0"/>
      <p:bldP spid="306" grpId="0"/>
      <p:bldP spid="1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960" cy="994122"/>
          </a:xfrm>
        </p:spPr>
        <p:txBody>
          <a:bodyPr>
            <a:normAutofit fontScale="90000"/>
          </a:bodyPr>
          <a:lstStyle/>
          <a:p>
            <a:r>
              <a:rPr lang="en-CA" dirty="0"/>
              <a:t>Ex: For each of following equations, find the constants “a”, “p”, “q”, vertex, and A.O.S.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335954"/>
              </p:ext>
            </p:extLst>
          </p:nvPr>
        </p:nvGraphicFramePr>
        <p:xfrm>
          <a:off x="179512" y="1196753"/>
          <a:ext cx="2736304" cy="59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4100" imgH="508000" progId="Equation.DSMT4">
                  <p:embed/>
                </p:oleObj>
              </mc:Choice>
              <mc:Fallback>
                <p:oleObj name="Equation" r:id="rId3" imgW="2324100" imgH="508000" progId="Equation.DSMT4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3"/>
                        <a:ext cx="2736304" cy="598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773940"/>
              </p:ext>
            </p:extLst>
          </p:nvPr>
        </p:nvGraphicFramePr>
        <p:xfrm>
          <a:off x="4013324" y="1340768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330200" progId="Equation.DSMT4">
                  <p:embed/>
                </p:oleObj>
              </mc:Choice>
              <mc:Fallback>
                <p:oleObj name="Equation" r:id="rId5" imgW="736600" imgH="330200" progId="Equation.DSMT4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324" y="1340768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186587"/>
              </p:ext>
            </p:extLst>
          </p:nvPr>
        </p:nvGraphicFramePr>
        <p:xfrm>
          <a:off x="5309468" y="1340768"/>
          <a:ext cx="82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142" imgH="406224" progId="Equation.DSMT4">
                  <p:embed/>
                </p:oleObj>
              </mc:Choice>
              <mc:Fallback>
                <p:oleObj name="Equation" r:id="rId7" imgW="825142" imgH="406224" progId="Equation.DSMT4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468" y="1340768"/>
                        <a:ext cx="825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041294"/>
              </p:ext>
            </p:extLst>
          </p:nvPr>
        </p:nvGraphicFramePr>
        <p:xfrm>
          <a:off x="6677620" y="1340768"/>
          <a:ext cx="800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753" imgH="406224" progId="Equation.DSMT4">
                  <p:embed/>
                </p:oleObj>
              </mc:Choice>
              <mc:Fallback>
                <p:oleObj name="Equation" r:id="rId9" imgW="799753" imgH="406224" progId="Equation.DSMT4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620" y="1340768"/>
                        <a:ext cx="800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23967"/>
              </p:ext>
            </p:extLst>
          </p:nvPr>
        </p:nvGraphicFramePr>
        <p:xfrm>
          <a:off x="4016226" y="1940074"/>
          <a:ext cx="1130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29810" imgH="330057" progId="Equation.DSMT4">
                  <p:embed/>
                </p:oleObj>
              </mc:Choice>
              <mc:Fallback>
                <p:oleObj name="Equation" r:id="rId11" imgW="1129810" imgH="330057" progId="Equation.DSMT4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226" y="1940074"/>
                        <a:ext cx="1130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403079"/>
              </p:ext>
            </p:extLst>
          </p:nvPr>
        </p:nvGraphicFramePr>
        <p:xfrm>
          <a:off x="5165452" y="1844824"/>
          <a:ext cx="812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447" imgH="520474" progId="Equation.DSMT4">
                  <p:embed/>
                </p:oleObj>
              </mc:Choice>
              <mc:Fallback>
                <p:oleObj name="Equation" r:id="rId13" imgW="812447" imgH="520474" progId="Equation.DSMT4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452" y="1844824"/>
                        <a:ext cx="812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642962"/>
              </p:ext>
            </p:extLst>
          </p:nvPr>
        </p:nvGraphicFramePr>
        <p:xfrm>
          <a:off x="4000748" y="2636912"/>
          <a:ext cx="104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0948" imgH="888614" progId="Equation.DSMT4">
                  <p:embed/>
                </p:oleObj>
              </mc:Choice>
              <mc:Fallback>
                <p:oleObj name="Equation" r:id="rId15" imgW="1040948" imgH="888614" progId="Equation.DSMT4">
                  <p:embed/>
                  <p:pic>
                    <p:nvPicPr>
                      <p:cNvPr id="419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748" y="2636912"/>
                        <a:ext cx="1041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312692"/>
              </p:ext>
            </p:extLst>
          </p:nvPr>
        </p:nvGraphicFramePr>
        <p:xfrm>
          <a:off x="5296892" y="2924944"/>
          <a:ext cx="1054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53643" imgH="406224" progId="Equation.DSMT4">
                  <p:embed/>
                </p:oleObj>
              </mc:Choice>
              <mc:Fallback>
                <p:oleObj name="Equation" r:id="rId17" imgW="1053643" imgH="406224" progId="Equation.DSMT4">
                  <p:embed/>
                  <p:pic>
                    <p:nvPicPr>
                      <p:cNvPr id="419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892" y="2924944"/>
                        <a:ext cx="1054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58517"/>
              </p:ext>
            </p:extLst>
          </p:nvPr>
        </p:nvGraphicFramePr>
        <p:xfrm>
          <a:off x="6593036" y="2852936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67893" imgH="406224" progId="Equation.DSMT4">
                  <p:embed/>
                </p:oleObj>
              </mc:Choice>
              <mc:Fallback>
                <p:oleObj name="Equation" r:id="rId19" imgW="1167893" imgH="406224" progId="Equation.DSMT4">
                  <p:embed/>
                  <p:pic>
                    <p:nvPicPr>
                      <p:cNvPr id="419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036" y="2852936"/>
                        <a:ext cx="1168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33962"/>
              </p:ext>
            </p:extLst>
          </p:nvPr>
        </p:nvGraphicFramePr>
        <p:xfrm>
          <a:off x="3916784" y="3706366"/>
          <a:ext cx="1130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29810" imgH="330057" progId="Equation.DSMT4">
                  <p:embed/>
                </p:oleObj>
              </mc:Choice>
              <mc:Fallback>
                <p:oleObj name="Equation" r:id="rId21" imgW="1129810" imgH="330057" progId="Equation.DSMT4">
                  <p:embed/>
                  <p:pic>
                    <p:nvPicPr>
                      <p:cNvPr id="419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784" y="3706366"/>
                        <a:ext cx="1130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32530"/>
              </p:ext>
            </p:extLst>
          </p:nvPr>
        </p:nvGraphicFramePr>
        <p:xfrm>
          <a:off x="5224884" y="3573016"/>
          <a:ext cx="1409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09088" imgH="520474" progId="Equation.DSMT4">
                  <p:embed/>
                </p:oleObj>
              </mc:Choice>
              <mc:Fallback>
                <p:oleObj name="Equation" r:id="rId23" imgW="1409088" imgH="520474" progId="Equation.DSMT4">
                  <p:embed/>
                  <p:pic>
                    <p:nvPicPr>
                      <p:cNvPr id="419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884" y="3573016"/>
                        <a:ext cx="1409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920104"/>
              </p:ext>
            </p:extLst>
          </p:nvPr>
        </p:nvGraphicFramePr>
        <p:xfrm>
          <a:off x="6678267" y="1935676"/>
          <a:ext cx="990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90170" imgH="330057" progId="Equation.DSMT4">
                  <p:embed/>
                </p:oleObj>
              </mc:Choice>
              <mc:Fallback>
                <p:oleObj name="Equation" r:id="rId25" imgW="990170" imgH="330057" progId="Equation.DSMT4">
                  <p:embed/>
                  <p:pic>
                    <p:nvPicPr>
                      <p:cNvPr id="419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267" y="1935676"/>
                        <a:ext cx="990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644995"/>
              </p:ext>
            </p:extLst>
          </p:nvPr>
        </p:nvGraphicFramePr>
        <p:xfrm>
          <a:off x="6732017" y="3668836"/>
          <a:ext cx="990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90170" imgH="330057" progId="Equation.DSMT4">
                  <p:embed/>
                </p:oleObj>
              </mc:Choice>
              <mc:Fallback>
                <p:oleObj name="Equation" r:id="rId27" imgW="990170" imgH="330057" progId="Equation.DSMT4">
                  <p:embed/>
                  <p:pic>
                    <p:nvPicPr>
                      <p:cNvPr id="42002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017" y="3668836"/>
                        <a:ext cx="990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138983"/>
              </p:ext>
            </p:extLst>
          </p:nvPr>
        </p:nvGraphicFramePr>
        <p:xfrm>
          <a:off x="7757740" y="1935676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74364" imgH="330057" progId="Equation.DSMT4">
                  <p:embed/>
                </p:oleObj>
              </mc:Choice>
              <mc:Fallback>
                <p:oleObj name="Equation" r:id="rId28" imgW="774364" imgH="330057" progId="Equation.DSMT4">
                  <p:embed/>
                  <p:pic>
                    <p:nvPicPr>
                      <p:cNvPr id="4200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740" y="1935676"/>
                        <a:ext cx="774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178218"/>
              </p:ext>
            </p:extLst>
          </p:nvPr>
        </p:nvGraphicFramePr>
        <p:xfrm>
          <a:off x="7817172" y="3674864"/>
          <a:ext cx="1003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02865" imgH="330057" progId="Equation.DSMT4">
                  <p:embed/>
                </p:oleObj>
              </mc:Choice>
              <mc:Fallback>
                <p:oleObj name="Equation" r:id="rId30" imgW="1002865" imgH="330057" progId="Equation.DSMT4">
                  <p:embed/>
                  <p:pic>
                    <p:nvPicPr>
                      <p:cNvPr id="4200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7172" y="3674864"/>
                        <a:ext cx="1003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931734"/>
              </p:ext>
            </p:extLst>
          </p:nvPr>
        </p:nvGraphicFramePr>
        <p:xfrm>
          <a:off x="179512" y="2780928"/>
          <a:ext cx="3203848" cy="866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768600" imgH="749300" progId="Equation.DSMT4">
                  <p:embed/>
                </p:oleObj>
              </mc:Choice>
              <mc:Fallback>
                <p:oleObj name="Equation" r:id="rId32" imgW="2768600" imgH="7493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780928"/>
                        <a:ext cx="3203848" cy="866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122639"/>
              </p:ext>
            </p:extLst>
          </p:nvPr>
        </p:nvGraphicFramePr>
        <p:xfrm>
          <a:off x="4044950" y="4788223"/>
          <a:ext cx="952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52087" imgH="330057" progId="Equation.DSMT4">
                  <p:embed/>
                </p:oleObj>
              </mc:Choice>
              <mc:Fallback>
                <p:oleObj name="Equation" r:id="rId34" imgW="952087" imgH="330057" progId="Equation.DSMT4">
                  <p:embed/>
                  <p:pic>
                    <p:nvPicPr>
                      <p:cNvPr id="1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4788223"/>
                        <a:ext cx="952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04035"/>
              </p:ext>
            </p:extLst>
          </p:nvPr>
        </p:nvGraphicFramePr>
        <p:xfrm>
          <a:off x="5399088" y="4750792"/>
          <a:ext cx="85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50531" imgH="406224" progId="Equation.DSMT4">
                  <p:embed/>
                </p:oleObj>
              </mc:Choice>
              <mc:Fallback>
                <p:oleObj name="Equation" r:id="rId36" imgW="850531" imgH="406224" progId="Equation.DSMT4">
                  <p:embed/>
                  <p:pic>
                    <p:nvPicPr>
                      <p:cNvPr id="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4750792"/>
                        <a:ext cx="850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92858"/>
              </p:ext>
            </p:extLst>
          </p:nvPr>
        </p:nvGraphicFramePr>
        <p:xfrm>
          <a:off x="6777038" y="4724723"/>
          <a:ext cx="800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799753" imgH="406224" progId="Equation.DSMT4">
                  <p:embed/>
                </p:oleObj>
              </mc:Choice>
              <mc:Fallback>
                <p:oleObj name="Equation" r:id="rId38" imgW="799753" imgH="406224" progId="Equation.DSMT4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4724723"/>
                        <a:ext cx="800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67426"/>
              </p:ext>
            </p:extLst>
          </p:nvPr>
        </p:nvGraphicFramePr>
        <p:xfrm>
          <a:off x="3916784" y="5578574"/>
          <a:ext cx="1130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129810" imgH="330057" progId="Equation.DSMT4">
                  <p:embed/>
                </p:oleObj>
              </mc:Choice>
              <mc:Fallback>
                <p:oleObj name="Equation" r:id="rId40" imgW="1129810" imgH="330057" progId="Equation.DSMT4">
                  <p:embed/>
                  <p:pic>
                    <p:nvPicPr>
                      <p:cNvPr id="2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784" y="5578574"/>
                        <a:ext cx="1130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074079"/>
              </p:ext>
            </p:extLst>
          </p:nvPr>
        </p:nvGraphicFramePr>
        <p:xfrm>
          <a:off x="5076056" y="5445224"/>
          <a:ext cx="825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25500" imgH="520700" progId="Equation.DSMT4">
                  <p:embed/>
                </p:oleObj>
              </mc:Choice>
              <mc:Fallback>
                <p:oleObj name="Equation" r:id="rId41" imgW="825500" imgH="520700" progId="Equation.DSMT4">
                  <p:embed/>
                  <p:pic>
                    <p:nvPicPr>
                      <p:cNvPr id="2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445224"/>
                        <a:ext cx="825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81569"/>
              </p:ext>
            </p:extLst>
          </p:nvPr>
        </p:nvGraphicFramePr>
        <p:xfrm>
          <a:off x="6291510" y="5540820"/>
          <a:ext cx="990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990170" imgH="330057" progId="Equation.DSMT4">
                  <p:embed/>
                </p:oleObj>
              </mc:Choice>
              <mc:Fallback>
                <p:oleObj name="Equation" r:id="rId43" imgW="990170" imgH="330057" progId="Equation.DSMT4">
                  <p:embed/>
                  <p:pic>
                    <p:nvPicPr>
                      <p:cNvPr id="2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510" y="5540820"/>
                        <a:ext cx="990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595339"/>
              </p:ext>
            </p:extLst>
          </p:nvPr>
        </p:nvGraphicFramePr>
        <p:xfrm>
          <a:off x="7477943" y="5546824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799753" imgH="330057" progId="Equation.DSMT4">
                  <p:embed/>
                </p:oleObj>
              </mc:Choice>
              <mc:Fallback>
                <p:oleObj name="Equation" r:id="rId44" imgW="799753" imgH="330057" progId="Equation.DSMT4">
                  <p:embed/>
                  <p:pic>
                    <p:nvPicPr>
                      <p:cNvPr id="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943" y="5546824"/>
                        <a:ext cx="800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3068"/>
              </p:ext>
            </p:extLst>
          </p:nvPr>
        </p:nvGraphicFramePr>
        <p:xfrm>
          <a:off x="107504" y="4365104"/>
          <a:ext cx="25860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235200" imgH="508000" progId="Equation.DSMT4">
                  <p:embed/>
                </p:oleObj>
              </mc:Choice>
              <mc:Fallback>
                <p:oleObj name="Equation" r:id="rId46" imgW="2235200" imgH="508000" progId="Equation.DSMT4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365104"/>
                        <a:ext cx="2586037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71843"/>
              </p:ext>
            </p:extLst>
          </p:nvPr>
        </p:nvGraphicFramePr>
        <p:xfrm>
          <a:off x="827584" y="5013176"/>
          <a:ext cx="21304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841500" imgH="558800" progId="Equation.DSMT4">
                  <p:embed/>
                </p:oleObj>
              </mc:Choice>
              <mc:Fallback>
                <p:oleObj name="Equation" r:id="rId48" imgW="1841500" imgH="55880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13176"/>
                        <a:ext cx="2130425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716958"/>
              </p:ext>
            </p:extLst>
          </p:nvPr>
        </p:nvGraphicFramePr>
        <p:xfrm>
          <a:off x="887561" y="5689923"/>
          <a:ext cx="21002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816100" imgH="508000" progId="Equation.DSMT4">
                  <p:embed/>
                </p:oleObj>
              </mc:Choice>
              <mc:Fallback>
                <p:oleObj name="Equation" r:id="rId50" imgW="1816100" imgH="508000" progId="Equation.DSMT4">
                  <p:embed/>
                  <p:pic>
                    <p:nvPicPr>
                      <p:cNvPr id="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61" y="5689923"/>
                        <a:ext cx="2100263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52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4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PASSING_SCORE" val="100.0000000000"/>
  <p:tag name="GENSWF_OUTPUT_FILE_NAME" val="pc11ch31"/>
  <p:tag name="ISPRING_RESOURCE_PATHS_HASH" val="f47fad2980124742eb3a1b2ef6477a9279f5fc26"/>
  <p:tag name="ISPRING_RESOURCE_PATHS_HASH_2" val="3be42bbc8cfbe4b36392e55aa47d41858e44d477"/>
  <p:tag name="ISPRING_ULTRA_SCORM_COURSE_ID" val="2457511F-163D-4811-9850-CAED3BECB59D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4beadf5dde7f98643913c1ca7c0212393f2a384"/>
  <p:tag name="ISPRING_PLAYERS_CUSTOMIZATION_2" val="UEsDBBQAAgAIABJpfFJ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Eml8Uh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Eml8Uh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JpfFJ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Eml8Ut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JpfFKOc/b6agAAAOUAAAAaAAAAbm9uZS9odG1sX3NraW5fc2V0dGluZ3MuanOr5lIAAqUcJQUrhWowG8xPKi0pyc/TS87PK0nNK9HLyy/KTQSrUVJ2AwMlHZyK88tSiwgoTUtMTkUx1NTIwskFp0qEiSZO5i7OlsjqChLTU/WSEpOz04vyS/NSIMqcXV0MXYyVwKpquWoBUEsDBBQAAgAIABJpfFK8fTX3SgAAAEkAAAAXAAAAbm9uZS9sb2NhbF9zZXR0aW5ncy54bWyzsa/IzVEoSy0qzszPs1Uy1DNQUkjNS85PycxLt1UKDXHTtVBSKC5JzEtJzMnPS7VVystXUrC347LJyU9OzAlOLSkBKizWt+MCAFBLAwQUAAIACAAVaXxS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FWl8Uh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VaXxS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FWl8Ug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AVaXxS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FWl8Uu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BVpfFK45zzyXgAAAGMAAAAlAAAAdW5pdmVyc2FsLW5vLXZpZGVvL2xvY2FsX3NldHRpbmdzLnhtbA3KvQ5AQAwA4N1TNN39bQbHZrTgARoakfRacUd4e7d9w9f2rxd4+AqHqcO6qBBYV9sO3R0u85A3CCGSbiSm7FANoe+yVmwlmTjGFAOcQh9fM/uEyCP5NIdbBMsu+wFQSwECAAAUAAIACAASaXxSXK2x+KEDAADvDAAAGAAAAAAAAAABAAAAAAAAAAAAbm9uZS9jb21tb25fbWVzc2FnZXMubG5nUEsBAgAAFAACAAgAEml8UhUeYBujAAAAfwEAACkAAAAAAAAAAQAAAAAA1wMAAG5vbmUvcGxheWJhY2tfYW5kX25hdmlnYXRpb25fc2V0dGluZ3MueG1sUEsBAgAAFAACAAgAEml8Uh9UimowAwAAxw4AACIAAAAAAAAAAQAAAAAAwQQAAG5vbmUvZmxhc2hfcHVibGlzaGluZ19zZXR0aW5ncy54bWxQSwECAAAUAAIACAASaXxScVeUnRUBAADRAgAAHAAAAAAAAAABAAAAAAAxCAAAbm9uZS9mbGFzaF9za2luX3NldHRpbmdzLnhtbFBLAQIAABQAAgAIABJpfFLXm3CWKwMAAG8OAAAhAAAAAAAAAAEAAAAAAIAJAABub25lL2h0bWxfcHVibGlzaGluZ19zZXR0aW5ncy54bWxQSwECAAAUAAIACAASaXxSjnP2+moAAADlAAAAGgAAAAAAAAABAAAAAADqDAAAbm9uZS9odG1sX3NraW5fc2V0dGluZ3MuanNQSwECAAAUAAIACAASaXxSvH0190oAAABJAAAAFwAAAAAAAAABAAAAAACMDQAAbm9uZS9sb2NhbF9zZXR0aW5ncy54bWxQSwECAAAUAAIACAAVaXxSnF4yCBQGAAA3FwAAJgAAAAAAAAABAAAAAAALDgAAdW5pdmVyc2FsLW5vLXZpZGVvL2NvbW1vbl9tZXNzYWdlcy5sbmdQSwECAAAUAAIACAAVaXxSFR5gG6MAAAB/AQAANwAAAAAAAAABAAAAAABjFAAAdW5pdmVyc2FsLW5vLXZpZGVvL3BsYXliYWNrX2FuZF9uYXZpZ2F0aW9uX3NldHRpbmdzLnhtbFBLAQIAABQAAgAIABVpfFJLM4aKLwUAAGgdAAAwAAAAAAAAAAEAAAAAAFsVAAB1bml2ZXJzYWwtbm8tdmlkZW8vZmxhc2hfcHVibGlzaGluZ19zZXR0aW5ncy54bWxQSwECAAAUAAIACAAVaXxSDnvHIGUDAACXDAAAKgAAAAAAAAABAAAAAADYGgAAdW5pdmVyc2FsLW5vLXZpZGVvL2ZsYXNoX3NraW5fc2V0dGluZ3MueG1sUEsBAgAAFAACAAgAFWl8UvrnN04qBQAA8hwAAC8AAAAAAAAAAQAAAAAAhR4AAHVuaXZlcnNhbC1uby12aWRlby9odG1sX3B1Ymxpc2hpbmdfc2V0dGluZ3MueG1sUEsBAgAAFAACAAgAFWl8UuxMWVK2AQAAegYAACgAAAAAAAAAAQAAAAAA/CMAAHVuaXZlcnNhbC1uby12aWRlby9odG1sX3NraW5fc2V0dGluZ3MuanNQSwECAAAUAAIACAAVaXxSuOc88l4AAABjAAAAJQAAAAAAAAABAAAAAAD4JQAAdW5pdmVyc2FsLW5vLXZpZGVvL2xvY2FsX3NldHRpbmdzLnhtbFBLBQYAAAAADgAOAIgEAACZJgAAAAA="/>
  <p:tag name="ISPRING_LMS_API_VERSION" val="SCORM 2004 (2nd edition)"/>
  <p:tag name="ISPRING_ULTRA_SCORM_COURCE_TITLE" val="Lesson 5 Graphing Quadratic Functions in APQ form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\\Website\\PC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Lesson 5 Graphing Quadratic Functions in APQ form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556</TotalTime>
  <Words>1122</Words>
  <Application>Microsoft Office PowerPoint</Application>
  <PresentationFormat>On-screen Show (4:3)</PresentationFormat>
  <Paragraphs>266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Picture</vt:lpstr>
      <vt:lpstr>Lesson 5 Graphing Quadratic Functions in APQ Form: </vt:lpstr>
      <vt:lpstr>I) Quadratic Functions written in two different forms:</vt:lpstr>
      <vt:lpstr>II) Graphing QF:</vt:lpstr>
      <vt:lpstr>III) Horizontal Translations</vt:lpstr>
      <vt:lpstr>Ex: Given the following equations   a) Find the value of “p” b) Indicate which direction the graph is moved</vt:lpstr>
      <vt:lpstr>III) Vertical Translations (VT)</vt:lpstr>
      <vt:lpstr>Ex: Given the following equations  a) Find the value of Q, b) Indicate what translations occurred </vt:lpstr>
      <vt:lpstr>IV) Summary for Constants “P” and “Q”</vt:lpstr>
      <vt:lpstr>Ex: For each of following equations, find the constants “a”, “p”, “q”, vertex, and A.O.S.</vt:lpstr>
      <vt:lpstr>V) How does the constant “a” work?</vt:lpstr>
      <vt:lpstr>PowerPoint Presentation</vt:lpstr>
      <vt:lpstr>VI) Constant “a” (Congruency Factor)</vt:lpstr>
      <vt:lpstr>Practice: Graph the following Parabolas and Indicate the Vertex, AOS, Domain &amp; Range</vt:lpstr>
      <vt:lpstr>PowerPoint Presentation</vt:lpstr>
      <vt:lpstr>Finding the x-intercepts in APQ form: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 Graphing Quadratic Functions in APQ form</dc:title>
  <dc:creator>Danny Young</dc:creator>
  <cp:lastModifiedBy>Danny Young</cp:lastModifiedBy>
  <cp:revision>65</cp:revision>
  <dcterms:created xsi:type="dcterms:W3CDTF">2011-06-26T05:06:25Z</dcterms:created>
  <dcterms:modified xsi:type="dcterms:W3CDTF">2021-03-28T20:10:21Z</dcterms:modified>
</cp:coreProperties>
</file>